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7"/>
  </p:notesMasterIdLst>
  <p:sldIdLst>
    <p:sldId id="477" r:id="rId5"/>
    <p:sldId id="608" r:id="rId6"/>
    <p:sldId id="609" r:id="rId7"/>
    <p:sldId id="620" r:id="rId8"/>
    <p:sldId id="611" r:id="rId9"/>
    <p:sldId id="612" r:id="rId10"/>
    <p:sldId id="613" r:id="rId11"/>
    <p:sldId id="614" r:id="rId12"/>
    <p:sldId id="615" r:id="rId13"/>
    <p:sldId id="616" r:id="rId14"/>
    <p:sldId id="618" r:id="rId15"/>
    <p:sldId id="617" r:id="rId16"/>
  </p:sldIdLst>
  <p:sldSz cx="12192000" cy="6858000"/>
  <p:notesSz cx="6858000" cy="9144000"/>
  <p:embeddedFontLst>
    <p:embeddedFont>
      <p:font typeface="Inter" panose="020B0604020202020204" charset="0"/>
      <p:regular r:id="rId18"/>
      <p:bold r:id="rId19"/>
      <p:italic r:id="rId20"/>
      <p:boldItalic r:id="rId2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6CDC23-07ED-D8F8-0C52-AB02B4E45D53}" name="Tom Van Vaerenbergh" initials="" userId="S::tomvan@basware.com::99cd0055-b22c-4cdd-90dd-e100f65af2da" providerId="AD"/>
  <p188:author id="{D56CE735-AF2F-6678-CE56-1034758897C9}" name="Francesca Popita" initials="FP" userId="S::francesca.popita@basware.com::ef1ca783-f797-4217-b571-5a744a5ae4c5" providerId="AD"/>
  <p188:author id="{763EF273-6430-AC8F-F03C-3F6316AAEC23}" name="Kaisa Välimäki" initials="KV" userId="S::kaisaval@basware.com::748bfbdf-5648-43ca-b5dc-bdb32b059750" providerId="AD"/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ACC77-FFE7-4FA8-9872-CCE7B6D82993}" v="1" dt="2025-09-08T07:40:56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3" d="100"/>
          <a:sy n="63" d="100"/>
        </p:scale>
        <p:origin x="32" y="2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10.9.2025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F4716-9AB7-9314-2F4C-1BCD40D2F8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Process </a:t>
            </a:r>
            <a:r>
              <a:rPr lang="fi-FI" dirty="0"/>
              <a:t>Discovery</a:t>
            </a:r>
            <a:endParaRPr lang="en-B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06F27F-3489-14D2-47EA-79A5ACE39003}"/>
              </a:ext>
            </a:extLst>
          </p:cNvPr>
          <p:cNvSpPr/>
          <p:nvPr/>
        </p:nvSpPr>
        <p:spPr>
          <a:xfrm>
            <a:off x="10609982" y="161554"/>
            <a:ext cx="1390116" cy="5150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400" b="0" i="0" u="none" strike="noStrike" kern="1200" cap="none" spc="0" normalizeH="0" baseline="0" noProof="0" dirty="0">
                <a:ln>
                  <a:noFill/>
                </a:ln>
                <a:solidFill>
                  <a:srgbClr val="120A48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Insights Essentials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6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60BDFD-8CA1-CDAE-4D2A-69CEA4F0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0645"/>
            <a:ext cx="9541042" cy="650875"/>
          </a:xfrm>
        </p:spPr>
        <p:txBody>
          <a:bodyPr/>
          <a:lstStyle/>
          <a:p>
            <a:r>
              <a:rPr lang="en-BE" sz="3600" dirty="0"/>
              <a:t>Process Discovery </a:t>
            </a:r>
            <a:r>
              <a:rPr lang="fi-FI" sz="3600" dirty="0"/>
              <a:t>- </a:t>
            </a:r>
            <a:r>
              <a:rPr lang="en-BE" sz="3600" dirty="0"/>
              <a:t>Task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A91C1-EF8B-E09A-B702-3C654D36D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2880" y="1955636"/>
            <a:ext cx="5776276" cy="3822115"/>
          </a:xfrm>
        </p:spPr>
        <p:txBody>
          <a:bodyPr/>
          <a:lstStyle/>
          <a:p>
            <a:r>
              <a:rPr lang="en-BE" dirty="0"/>
              <a:t>Invoice count</a:t>
            </a:r>
          </a:p>
          <a:p>
            <a:pPr lvl="1"/>
            <a:r>
              <a:rPr lang="en-BE" dirty="0"/>
              <a:t>Total amount of invoices per phase or task</a:t>
            </a:r>
          </a:p>
          <a:p>
            <a:r>
              <a:rPr lang="en-BE" dirty="0"/>
              <a:t>Avg. </a:t>
            </a:r>
            <a:r>
              <a:rPr lang="fi-FI" dirty="0"/>
              <a:t>T</a:t>
            </a:r>
            <a:r>
              <a:rPr lang="en-BE" dirty="0"/>
              <a:t>ask processing days</a:t>
            </a:r>
          </a:p>
          <a:p>
            <a:pPr lvl="1"/>
            <a:r>
              <a:rPr lang="en-BE" dirty="0"/>
              <a:t>Average amount of days taken for the invoices to go through the phase of task</a:t>
            </a:r>
          </a:p>
          <a:p>
            <a:r>
              <a:rPr lang="en-BE" dirty="0"/>
              <a:t>Task Count</a:t>
            </a:r>
          </a:p>
          <a:p>
            <a:pPr lvl="1"/>
            <a:r>
              <a:rPr lang="en-BE" dirty="0"/>
              <a:t>Amount of total tasks (Phase number is total amount in that phase)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0416A-6CA0-F4AD-8808-D82936F5C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538719"/>
            <a:ext cx="10028235" cy="336550"/>
          </a:xfrm>
        </p:spPr>
        <p:txBody>
          <a:bodyPr/>
          <a:lstStyle/>
          <a:p>
            <a:r>
              <a:rPr lang="en-BE" dirty="0"/>
              <a:t>Task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A94151-9EDE-FE77-A4AE-8E4ED6386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55636"/>
            <a:ext cx="4280483" cy="43406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68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60BDFD-8CA1-CDAE-4D2A-69CEA4F0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0965"/>
            <a:ext cx="9541042" cy="650875"/>
          </a:xfrm>
        </p:spPr>
        <p:txBody>
          <a:bodyPr/>
          <a:lstStyle/>
          <a:p>
            <a:r>
              <a:rPr lang="en-BE" sz="3600" dirty="0"/>
              <a:t>Process Discovery </a:t>
            </a:r>
            <a:r>
              <a:rPr lang="fi-FI" sz="3600" dirty="0"/>
              <a:t>-</a:t>
            </a:r>
            <a:r>
              <a:rPr lang="en-BE" sz="3600" dirty="0"/>
              <a:t>Task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A91C1-EF8B-E09A-B702-3C654D36D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3520" y="2181224"/>
            <a:ext cx="4953316" cy="3822115"/>
          </a:xfrm>
        </p:spPr>
        <p:txBody>
          <a:bodyPr/>
          <a:lstStyle/>
          <a:p>
            <a:r>
              <a:rPr lang="en-BE" dirty="0"/>
              <a:t>The dropdown allows you to change the dimension from Organization to Supplier or Invoice origin.</a:t>
            </a:r>
          </a:p>
          <a:p>
            <a:r>
              <a:rPr lang="en-BE" dirty="0"/>
              <a:t>Invoice count per dimension</a:t>
            </a:r>
          </a:p>
          <a:p>
            <a:r>
              <a:rPr lang="en-BE" dirty="0"/>
              <a:t>Average task processing days per dimension </a:t>
            </a:r>
          </a:p>
          <a:p>
            <a:r>
              <a:rPr lang="en-BE" dirty="0"/>
              <a:t>Task count shows the amount of tasks for the dimension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0416A-6CA0-F4AD-8808-D82936F5C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919" y="1569452"/>
            <a:ext cx="10028235" cy="336550"/>
          </a:xfrm>
        </p:spPr>
        <p:txBody>
          <a:bodyPr/>
          <a:lstStyle/>
          <a:p>
            <a:r>
              <a:rPr lang="en-BE" dirty="0"/>
              <a:t>Task Breakdown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9B1FB-59EA-5929-2E3B-422EBE190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9" y="2181224"/>
            <a:ext cx="5607971" cy="34654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0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60BDFD-8CA1-CDAE-4D2A-69CEA4F0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203786"/>
            <a:ext cx="9541042" cy="650875"/>
          </a:xfrm>
        </p:spPr>
        <p:txBody>
          <a:bodyPr/>
          <a:lstStyle/>
          <a:p>
            <a:r>
              <a:rPr lang="en-BE" sz="3600" dirty="0"/>
              <a:t>Process Discovery </a:t>
            </a:r>
            <a:r>
              <a:rPr lang="fi-FI" sz="3600" dirty="0"/>
              <a:t>- </a:t>
            </a:r>
            <a:r>
              <a:rPr lang="en-BE" sz="3600" dirty="0"/>
              <a:t>Invoices handled by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A91C1-EF8B-E09A-B702-3C654D36D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7441" y="2016019"/>
            <a:ext cx="5115876" cy="3822115"/>
          </a:xfrm>
        </p:spPr>
        <p:txBody>
          <a:bodyPr/>
          <a:lstStyle/>
          <a:p>
            <a:r>
              <a:rPr lang="en-BE" dirty="0"/>
              <a:t>Shows the amount of invoices where your users have been involved in a task for per user</a:t>
            </a:r>
          </a:p>
          <a:p>
            <a:r>
              <a:rPr lang="en-BE" dirty="0"/>
              <a:t>Use the drop down menu to select a specific user</a:t>
            </a:r>
          </a:p>
          <a:p>
            <a:r>
              <a:rPr lang="en-BE" dirty="0"/>
              <a:t>Please note that in this list you can also click a user in the list to filter the entire dashboard on this user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0416A-6CA0-F4AD-8808-D82936F5C3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455353"/>
            <a:ext cx="10028235" cy="336550"/>
          </a:xfrm>
        </p:spPr>
        <p:txBody>
          <a:bodyPr/>
          <a:lstStyle/>
          <a:p>
            <a:r>
              <a:rPr lang="en-BE" dirty="0"/>
              <a:t>Invoices handled by user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CEBE8-1875-AC5B-1F51-64FD5F49F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98" y="2016019"/>
            <a:ext cx="4235408" cy="41525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80FE6-C766-859D-F319-DED106ECC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8A453-7B0D-B7DE-B850-19028EAB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Process Discovery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B7900-A048-B7EE-BD3E-1C438276DE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600" b="1" i="0">
                <a:solidFill>
                  <a:srgbClr val="292A2E"/>
                </a:solidFill>
                <a:effectLst/>
                <a:latin typeface="ui-sans-serif"/>
              </a:rPr>
              <a:t>Summary of the </a:t>
            </a:r>
            <a:r>
              <a:rPr lang="en-BE" sz="1600" b="1" i="0">
                <a:solidFill>
                  <a:srgbClr val="292A2E"/>
                </a:solidFill>
                <a:effectLst/>
                <a:latin typeface="ui-sans-serif"/>
              </a:rPr>
              <a:t>Reporting</a:t>
            </a:r>
            <a:r>
              <a:rPr lang="en-US" sz="1600" b="1" i="0">
                <a:solidFill>
                  <a:srgbClr val="292A2E"/>
                </a:solidFill>
                <a:effectLst/>
                <a:latin typeface="ui-sans-serif"/>
              </a:rPr>
              <a:t>: </a:t>
            </a:r>
            <a:endParaRPr lang="en-BE" sz="1600" b="1" i="0">
              <a:solidFill>
                <a:srgbClr val="292A2E"/>
              </a:solidFill>
              <a:effectLst/>
              <a:latin typeface="ui-sans-serif"/>
            </a:endParaRPr>
          </a:p>
          <a:p>
            <a:pPr lvl="1"/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These dashboards provide a comprehensive overview of various key Account Payable process </a:t>
            </a:r>
            <a:r>
              <a:rPr lang="en-BE" sz="1400">
                <a:solidFill>
                  <a:srgbClr val="292A2E"/>
                </a:solidFill>
                <a:latin typeface="ui-sans-serif"/>
              </a:rPr>
              <a:t>m</a:t>
            </a:r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etrics</a:t>
            </a:r>
          </a:p>
          <a:p>
            <a:pPr lvl="1"/>
            <a:r>
              <a:rPr lang="fi-FI" sz="1400">
                <a:solidFill>
                  <a:srgbClr val="292A2E"/>
                </a:solidFill>
                <a:latin typeface="ui-sans-serif"/>
              </a:rPr>
              <a:t>T</a:t>
            </a:r>
            <a:r>
              <a:rPr lang="en-BE" sz="1400">
                <a:solidFill>
                  <a:srgbClr val="292A2E"/>
                </a:solidFill>
                <a:latin typeface="ui-sans-serif"/>
              </a:rPr>
              <a:t>hey will help you monitor performance at a glance and allow you to drill down into specific areas as needed.</a:t>
            </a:r>
          </a:p>
          <a:p>
            <a:pPr lvl="1"/>
            <a:r>
              <a:rPr lang="en-BE" sz="1400" b="1" i="0">
                <a:solidFill>
                  <a:srgbClr val="292A2E"/>
                </a:solidFill>
                <a:effectLst/>
                <a:latin typeface="ui-sans-serif"/>
              </a:rPr>
              <a:t>Features</a:t>
            </a:r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:</a:t>
            </a:r>
          </a:p>
          <a:p>
            <a:pPr lvl="2"/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Main </a:t>
            </a:r>
            <a:r>
              <a:rPr lang="en-BE" sz="1400" i="0" err="1">
                <a:solidFill>
                  <a:srgbClr val="292A2E"/>
                </a:solidFill>
                <a:effectLst/>
                <a:latin typeface="ui-sans-serif"/>
              </a:rPr>
              <a:t>KPI’s</a:t>
            </a:r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: Associated Invoices, Touchless Match, Paid on Time &amp; Average Invoice Processing days</a:t>
            </a:r>
          </a:p>
          <a:p>
            <a:pPr lvl="2"/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Task Analysis: Task level summary of Invoice count, Average Task processing days and the count of Tasks</a:t>
            </a:r>
            <a:endParaRPr lang="en-BE" sz="1400">
              <a:solidFill>
                <a:srgbClr val="292A2E"/>
              </a:solidFill>
              <a:latin typeface="ui-sans-serif"/>
            </a:endParaRPr>
          </a:p>
          <a:p>
            <a:pPr lvl="2"/>
            <a:r>
              <a:rPr lang="en-BE" sz="1400" i="0">
                <a:solidFill>
                  <a:srgbClr val="292A2E"/>
                </a:solidFill>
                <a:effectLst/>
                <a:latin typeface="ui-sans-serif"/>
              </a:rPr>
              <a:t>Task Breakdown on Organization, Supplier or Invoice Origin Level</a:t>
            </a:r>
          </a:p>
          <a:p>
            <a:pPr lvl="2"/>
            <a:r>
              <a:rPr lang="en-BE" sz="1400" b="0">
                <a:solidFill>
                  <a:srgbClr val="292A2E"/>
                </a:solidFill>
                <a:latin typeface="ui-sans-serif"/>
              </a:rPr>
              <a:t>List of </a:t>
            </a:r>
            <a:r>
              <a:rPr lang="en-BE" sz="1400">
                <a:solidFill>
                  <a:srgbClr val="292A2E"/>
                </a:solidFill>
                <a:latin typeface="ui-sans-serif"/>
              </a:rPr>
              <a:t>Invoices handled per user</a:t>
            </a:r>
            <a:endParaRPr lang="en-BE" sz="1400" b="0" i="0">
              <a:solidFill>
                <a:srgbClr val="292A2E"/>
              </a:solidFill>
              <a:effectLst/>
              <a:latin typeface="ui-sans-serif"/>
            </a:endParaRPr>
          </a:p>
          <a:p>
            <a:r>
              <a:rPr lang="en-BE" sz="1400" b="0" i="0">
                <a:solidFill>
                  <a:srgbClr val="292A2E"/>
                </a:solidFill>
                <a:effectLst/>
                <a:latin typeface="ui-sans-serif"/>
              </a:rPr>
              <a:t>Use these dashboards to plan, execute, report on and track changes to your process, on task level</a:t>
            </a:r>
          </a:p>
          <a:p>
            <a:r>
              <a:rPr lang="en-BE" sz="1400">
                <a:solidFill>
                  <a:srgbClr val="292A2E"/>
                </a:solidFill>
                <a:latin typeface="ui-sans-serif"/>
              </a:rPr>
              <a:t>Find the opportunities to improve by looking at areas which are lagging behind, or look for manual tasks that could be avoided</a:t>
            </a:r>
            <a:endParaRPr lang="en-US" sz="1400" b="0" i="0">
              <a:solidFill>
                <a:srgbClr val="292A2E"/>
              </a:solidFill>
              <a:effectLst/>
              <a:latin typeface="ui-sans-serif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23550-BA58-3F5A-5D9B-DC01DEFB9B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/>
              <a:t>Process Discovery 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2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420105-4408-059F-3690-0BC1F26C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Process Discovery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A101E-C988-D215-0890-E328387C3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578" y="1639537"/>
            <a:ext cx="7643398" cy="4714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92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97211-27CB-112D-4FF4-80D449829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14C71-3487-36B6-322D-F0386D50E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Process Discovery -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87277-5F34-0AFD-66A0-816548DE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882" y="3613566"/>
            <a:ext cx="10028236" cy="38221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E" sz="1050" b="1" dirty="0"/>
              <a:t>Start date: </a:t>
            </a:r>
            <a:r>
              <a:rPr lang="en-US" sz="1050" dirty="0"/>
              <a:t>Select the beginning of the time interval. The selected date is included.</a:t>
            </a:r>
            <a:endParaRPr lang="en-BE" sz="1050" dirty="0"/>
          </a:p>
          <a:p>
            <a:r>
              <a:rPr lang="en-BE" sz="1050" b="1" dirty="0"/>
              <a:t>End date: </a:t>
            </a:r>
            <a:r>
              <a:rPr lang="en-US" sz="1050" dirty="0"/>
              <a:t>Select the end of the time interval. The selected date is included</a:t>
            </a:r>
            <a:endParaRPr lang="en-BE" sz="1050" dirty="0"/>
          </a:p>
          <a:p>
            <a:r>
              <a:rPr lang="fi-FI" sz="1050" b="1" dirty="0"/>
              <a:t>Time resolution for KPIs</a:t>
            </a:r>
            <a:r>
              <a:rPr lang="en-BE" sz="1050" b="1" dirty="0"/>
              <a:t>: </a:t>
            </a:r>
            <a:r>
              <a:rPr lang="en-US" sz="1050" dirty="0"/>
              <a:t>Select how to group data over time. Options include per month, </a:t>
            </a:r>
            <a:br>
              <a:rPr lang="en-US" sz="1050" dirty="0"/>
            </a:br>
            <a:r>
              <a:rPr lang="en-US" sz="1050" dirty="0"/>
              <a:t>per quarter, or per year. </a:t>
            </a:r>
            <a:endParaRPr lang="en-BE" sz="1050" dirty="0"/>
          </a:p>
          <a:p>
            <a:r>
              <a:rPr lang="fi-FI" sz="1050" b="1" dirty="0"/>
              <a:t>Organization</a:t>
            </a:r>
            <a:r>
              <a:rPr lang="en-BE" sz="1050" b="1" dirty="0"/>
              <a:t>: </a:t>
            </a:r>
            <a:r>
              <a:rPr lang="fi-FI" sz="1050" dirty="0"/>
              <a:t>Filter data by</a:t>
            </a:r>
            <a:r>
              <a:rPr lang="en-BE" sz="1050" dirty="0"/>
              <a:t> your company</a:t>
            </a:r>
            <a:r>
              <a:rPr lang="fi-FI" sz="1050" dirty="0"/>
              <a:t> organizations.</a:t>
            </a:r>
            <a:endParaRPr lang="en-BE" sz="1050" dirty="0"/>
          </a:p>
          <a:p>
            <a:r>
              <a:rPr lang="en-BE" sz="1050" b="1" dirty="0"/>
              <a:t>Supplier: </a:t>
            </a:r>
            <a:r>
              <a:rPr lang="fi-FI" sz="1050" dirty="0"/>
              <a:t>Filter data by suppliers.</a:t>
            </a:r>
            <a:endParaRPr lang="en-BE" sz="1050" dirty="0"/>
          </a:p>
          <a:p>
            <a:r>
              <a:rPr lang="en-BE" sz="1050" b="1" dirty="0"/>
              <a:t>Invoice Association: </a:t>
            </a:r>
            <a:r>
              <a:rPr lang="en-US" sz="1050" dirty="0"/>
              <a:t>Filter data </a:t>
            </a:r>
            <a:r>
              <a:rPr lang="en-BE" sz="1050" dirty="0"/>
              <a:t>based on whether the invoices are</a:t>
            </a:r>
            <a:r>
              <a:rPr lang="en-US" sz="1050" dirty="0"/>
              <a:t> </a:t>
            </a:r>
            <a:r>
              <a:rPr lang="en-BE" sz="1050" dirty="0"/>
              <a:t>PO, </a:t>
            </a:r>
            <a:br>
              <a:rPr lang="fi-FI" sz="1050" dirty="0"/>
            </a:br>
            <a:r>
              <a:rPr lang="en-BE" sz="1050" dirty="0"/>
              <a:t>Spend Plan or Non-PO invoices</a:t>
            </a:r>
            <a:endParaRPr lang="en-BE" sz="1050" dirty="0">
              <a:ea typeface="Inter"/>
              <a:cs typeface="Inter"/>
            </a:endParaRPr>
          </a:p>
          <a:p>
            <a:r>
              <a:rPr lang="en-BE" sz="1050" b="1" dirty="0"/>
              <a:t>Invoice Origin: </a:t>
            </a:r>
            <a:r>
              <a:rPr lang="en-US" sz="1050" dirty="0"/>
              <a:t>Filter data by invoice origin</a:t>
            </a:r>
            <a:endParaRPr lang="en-BE" sz="1050" dirty="0"/>
          </a:p>
          <a:p>
            <a:r>
              <a:rPr lang="en-BE" sz="1050" b="1" dirty="0"/>
              <a:t>Invoice Process</a:t>
            </a:r>
            <a:r>
              <a:rPr lang="en-BE" sz="1050" dirty="0"/>
              <a:t>: Process type defined in AP configuration for you</a:t>
            </a:r>
            <a:endParaRPr lang="en-BE" sz="1050" dirty="0">
              <a:ea typeface="Inter"/>
              <a:cs typeface="Inter"/>
            </a:endParaRPr>
          </a:p>
          <a:p>
            <a:r>
              <a:rPr lang="en-BE" sz="1050" b="1" dirty="0"/>
              <a:t>Invoice Type: </a:t>
            </a:r>
            <a:r>
              <a:rPr lang="en-US" sz="1050" dirty="0"/>
              <a:t>Filter data by invoice type.</a:t>
            </a:r>
            <a:endParaRPr lang="en-BE" sz="1050" dirty="0"/>
          </a:p>
          <a:p>
            <a:r>
              <a:rPr lang="en-BE" sz="1050" b="1" dirty="0"/>
              <a:t>Invoice metric for KPI’s:  </a:t>
            </a:r>
            <a:r>
              <a:rPr lang="en-BE" sz="1050" dirty="0"/>
              <a:t>Define the Invoice metric with which to visualize dashboard KPI's</a:t>
            </a:r>
            <a:endParaRPr lang="en-BE" sz="1050" dirty="0">
              <a:ea typeface="Inter"/>
              <a:cs typeface="Inter"/>
            </a:endParaRPr>
          </a:p>
          <a:p>
            <a:endParaRPr lang="en-US" sz="1050" dirty="0"/>
          </a:p>
          <a:p>
            <a:endParaRPr lang="en-BE" sz="10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F7BAE6-2810-6339-9B04-76E7DE2C0B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0C80B-37D0-5285-51E8-E6745B109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66" y="1368022"/>
            <a:ext cx="10263499" cy="2160193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A4212FE-D7A3-CBFB-33E0-269FD2DF33BF}"/>
              </a:ext>
            </a:extLst>
          </p:cNvPr>
          <p:cNvSpPr txBox="1">
            <a:spLocks/>
          </p:cNvSpPr>
          <p:nvPr/>
        </p:nvSpPr>
        <p:spPr>
          <a:xfrm>
            <a:off x="6185044" y="3613566"/>
            <a:ext cx="5618828" cy="30607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050" b="1" dirty="0"/>
              <a:t>Task Automation: </a:t>
            </a:r>
            <a:r>
              <a:rPr lang="en-BE" sz="1050" dirty="0"/>
              <a:t>Select whether you cant to see manual or automatic tasks</a:t>
            </a:r>
          </a:p>
          <a:p>
            <a:r>
              <a:rPr lang="en-BE" sz="1050" b="1" dirty="0"/>
              <a:t>Task Processing Days: </a:t>
            </a:r>
            <a:r>
              <a:rPr lang="en-BE" sz="1050" dirty="0"/>
              <a:t>Include or Exclude Weekends</a:t>
            </a:r>
          </a:p>
          <a:p>
            <a:r>
              <a:rPr lang="en-BE" sz="1050" b="1" dirty="0"/>
              <a:t>Process status</a:t>
            </a:r>
            <a:r>
              <a:rPr lang="en-BE" sz="1050" dirty="0"/>
              <a:t>: filter Active or non-active Processes</a:t>
            </a:r>
          </a:p>
          <a:p>
            <a:r>
              <a:rPr lang="en-BE" sz="1050" b="1" dirty="0"/>
              <a:t>SSC name</a:t>
            </a:r>
            <a:r>
              <a:rPr lang="en-BE" sz="1050" dirty="0"/>
              <a:t>: Filter per your defined Shared Service Center</a:t>
            </a:r>
          </a:p>
          <a:p>
            <a:r>
              <a:rPr lang="en-BE" sz="1050" b="1" dirty="0"/>
              <a:t>Organization Level 1: </a:t>
            </a:r>
            <a:r>
              <a:rPr lang="en-BE" sz="1050" dirty="0"/>
              <a:t>Filter on the highest level of Organization in AP</a:t>
            </a:r>
          </a:p>
          <a:p>
            <a:r>
              <a:rPr lang="en-BE" sz="1050" b="1" dirty="0"/>
              <a:t>Organization Level 2: </a:t>
            </a:r>
            <a:r>
              <a:rPr lang="en-BE" sz="1050" dirty="0"/>
              <a:t>Filter on the Second highest level of Organization in AP</a:t>
            </a:r>
          </a:p>
          <a:p>
            <a:r>
              <a:rPr lang="en-BE" sz="1050" b="1" dirty="0"/>
              <a:t>Organization Level 3</a:t>
            </a:r>
            <a:r>
              <a:rPr lang="en-BE" sz="1050" dirty="0"/>
              <a:t>: Filter on the Third highest level of Organization in AP</a:t>
            </a:r>
          </a:p>
          <a:p>
            <a:r>
              <a:rPr lang="en-BE" sz="1050" b="1" dirty="0"/>
              <a:t>Organization Level 4: </a:t>
            </a:r>
            <a:r>
              <a:rPr lang="en-BE" sz="1050" dirty="0"/>
              <a:t>Filter on the Fourth highest level of Organization in AP</a:t>
            </a:r>
          </a:p>
          <a:p>
            <a:r>
              <a:rPr lang="en-BE" sz="1050" b="1" dirty="0"/>
              <a:t>Organization Level 5</a:t>
            </a:r>
            <a:r>
              <a:rPr lang="en-BE" sz="1050" dirty="0"/>
              <a:t>: Filter on the Fifth highest level of Organization in AP</a:t>
            </a:r>
          </a:p>
          <a:p>
            <a:r>
              <a:rPr lang="en-BE" sz="1050" b="1" dirty="0"/>
              <a:t>S</a:t>
            </a:r>
            <a:r>
              <a:rPr lang="fi-FI" sz="1050" b="1" dirty="0"/>
              <a:t>h</a:t>
            </a:r>
            <a:r>
              <a:rPr lang="en-BE" sz="1050" b="1" dirty="0"/>
              <a:t>ow Invoice List: </a:t>
            </a:r>
            <a:r>
              <a:rPr lang="en-BE" sz="1050" dirty="0"/>
              <a:t>S</a:t>
            </a:r>
            <a:r>
              <a:rPr lang="fi-FI" sz="1050" dirty="0"/>
              <a:t>h</a:t>
            </a:r>
            <a:r>
              <a:rPr lang="en-BE" sz="1050" dirty="0"/>
              <a:t>ow the list of Invoices for the data selected in the dashboard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36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F356C-9B34-19C6-093F-F62C78AC5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8BBEE-D669-F455-2DAC-CA53E643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9541042" cy="650875"/>
          </a:xfrm>
        </p:spPr>
        <p:txBody>
          <a:bodyPr/>
          <a:lstStyle/>
          <a:p>
            <a:r>
              <a:rPr lang="en-BE" sz="3600" dirty="0"/>
              <a:t>Process Discovery </a:t>
            </a:r>
            <a:r>
              <a:rPr lang="fi-FI" sz="3600" dirty="0"/>
              <a:t>- </a:t>
            </a:r>
            <a:r>
              <a:rPr lang="en-BE" sz="3600" dirty="0"/>
              <a:t>Associated Invoices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38921-491A-ABB6-8D6C-B156D5243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9986" y="2322739"/>
            <a:ext cx="7228114" cy="3822115"/>
          </a:xfrm>
        </p:spPr>
        <p:txBody>
          <a:bodyPr/>
          <a:lstStyle/>
          <a:p>
            <a:r>
              <a:rPr lang="en-US" sz="1600" dirty="0"/>
              <a:t>Measured either by count or value.</a:t>
            </a:r>
            <a:endParaRPr lang="en-BE" sz="1600" dirty="0"/>
          </a:p>
          <a:p>
            <a:r>
              <a:rPr lang="en-BE" sz="1600" b="1" dirty="0"/>
              <a:t>Invoices can be associated with a </a:t>
            </a:r>
            <a:r>
              <a:rPr lang="en-US" sz="1600" b="1" dirty="0"/>
              <a:t>PO</a:t>
            </a:r>
            <a:r>
              <a:rPr lang="en-US" sz="1600" dirty="0"/>
              <a:t>: invoices associated with purchase order </a:t>
            </a:r>
          </a:p>
          <a:p>
            <a:r>
              <a:rPr lang="en-BE" sz="1600" b="1" dirty="0"/>
              <a:t>Invoices can be associated with a </a:t>
            </a:r>
            <a:r>
              <a:rPr lang="en-US" sz="1600" b="1" dirty="0"/>
              <a:t>SP</a:t>
            </a:r>
            <a:r>
              <a:rPr lang="en-US" sz="1600" dirty="0"/>
              <a:t>: invoices associated with spend plan  </a:t>
            </a:r>
          </a:p>
          <a:p>
            <a:r>
              <a:rPr lang="en-BE" sz="1600" dirty="0"/>
              <a:t>If line level matching is used, please note that an invoice is considered associated as soon as 1 line could be associated with a PO or Spend Plan</a:t>
            </a:r>
          </a:p>
          <a:p>
            <a:endParaRPr lang="en-BE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5D6621-E78F-A506-6FCE-9E3B28901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648393"/>
            <a:ext cx="10028235" cy="336550"/>
          </a:xfrm>
        </p:spPr>
        <p:txBody>
          <a:bodyPr/>
          <a:lstStyle/>
          <a:p>
            <a:r>
              <a:rPr lang="en-US" sz="1600" dirty="0"/>
              <a:t>Percentage of invoices</a:t>
            </a:r>
            <a:r>
              <a:rPr lang="en-BE" sz="1600" dirty="0"/>
              <a:t> out of the total</a:t>
            </a:r>
            <a:r>
              <a:rPr lang="en-US" sz="1600" dirty="0"/>
              <a:t> associated with purchase orders or spend plans</a:t>
            </a:r>
            <a:endParaRPr lang="en-BE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F23810-EDB2-3CB9-1900-CD4C560E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411663"/>
            <a:ext cx="3324689" cy="30674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274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F191D-248B-E804-25DE-688C810BE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82BB71-96FD-39D9-248E-48EC56245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5513" y="2688806"/>
            <a:ext cx="6585247" cy="3321469"/>
          </a:xfrm>
        </p:spPr>
        <p:txBody>
          <a:bodyPr/>
          <a:lstStyle/>
          <a:p>
            <a:r>
              <a:rPr lang="en-US" sz="1600" dirty="0"/>
              <a:t>Measured either by count or value.</a:t>
            </a:r>
          </a:p>
          <a:p>
            <a:r>
              <a:rPr lang="en-US" sz="1600" dirty="0"/>
              <a:t>An invoice is matched touchless if it is matched in a single pass, with no matching exceptions, and all coding rows are generated automatically.</a:t>
            </a:r>
            <a:endParaRPr lang="en-BE" sz="1600" dirty="0"/>
          </a:p>
          <a:p>
            <a:r>
              <a:rPr lang="en-BE" sz="1600" b="1" dirty="0">
                <a:solidFill>
                  <a:schemeClr val="accent3"/>
                </a:solidFill>
              </a:rPr>
              <a:t>*Important* </a:t>
            </a:r>
            <a:r>
              <a:rPr lang="en-BE" sz="1600" dirty="0"/>
              <a:t>Non-PO invoices that did not go through matching are no longer included in this metric, as they were in previous iterations of Insights/Analytics</a:t>
            </a:r>
          </a:p>
          <a:p>
            <a:pPr lvl="1"/>
            <a:endParaRPr lang="en-BE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9F7AEC-B91A-D27B-6434-BC8B24CF0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35828" y="2064284"/>
            <a:ext cx="7458075" cy="336550"/>
          </a:xfrm>
        </p:spPr>
        <p:txBody>
          <a:bodyPr/>
          <a:lstStyle/>
          <a:p>
            <a:r>
              <a:rPr lang="en-US" sz="1600" dirty="0"/>
              <a:t>Percentage of associated invoices that are touchless matched</a:t>
            </a:r>
            <a:endParaRPr lang="en-BE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311976-398E-E474-55F7-4463CDB05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71" y="2688806"/>
            <a:ext cx="3258005" cy="30484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2C4C60D-FEE1-FB53-5651-0B5376CEE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12" y="283431"/>
            <a:ext cx="9819118" cy="1244219"/>
          </a:xfrm>
        </p:spPr>
        <p:txBody>
          <a:bodyPr/>
          <a:lstStyle/>
          <a:p>
            <a:r>
              <a:rPr lang="en-BE" sz="3600" dirty="0"/>
              <a:t>Process Discovery </a:t>
            </a:r>
            <a:r>
              <a:rPr lang="fi-FI" sz="3600" dirty="0"/>
              <a:t>- </a:t>
            </a:r>
            <a:r>
              <a:rPr lang="en-BE" sz="3600" dirty="0"/>
              <a:t>Touchless Match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78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C53F5C-2AA0-6A62-CB76-86ECD7C30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21155-F3C9-4600-C8C4-D8764467B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0194" y="2905525"/>
            <a:ext cx="6084193" cy="1829783"/>
          </a:xfrm>
        </p:spPr>
        <p:txBody>
          <a:bodyPr/>
          <a:lstStyle/>
          <a:p>
            <a:r>
              <a:rPr lang="en-US" sz="1600" dirty="0"/>
              <a:t>An invoice is considered paid on time if it is paid on or before the due date. This can be measured either by count or value.</a:t>
            </a:r>
          </a:p>
          <a:p>
            <a:r>
              <a:rPr lang="en-US" sz="1600" dirty="0"/>
              <a:t>Note: This metric is calculated only for invoices with payment information, which may be missing from the most recent invoices. </a:t>
            </a:r>
            <a:br>
              <a:rPr lang="en-BE" sz="1600" dirty="0"/>
            </a:br>
            <a:r>
              <a:rPr lang="en-US" sz="1600" dirty="0"/>
              <a:t>As a result, this KPI may change over time</a:t>
            </a:r>
            <a:r>
              <a:rPr lang="en-BE" sz="1600" dirty="0"/>
              <a:t>, and not reflect information from your ERP perfectly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2554FC-EEFF-3053-E356-19F2C0D8EB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1157" y="2144714"/>
            <a:ext cx="7458075" cy="336550"/>
          </a:xfrm>
        </p:spPr>
        <p:txBody>
          <a:bodyPr/>
          <a:lstStyle/>
          <a:p>
            <a:r>
              <a:rPr lang="en-US" sz="1600" dirty="0"/>
              <a:t>Percentage of invoices paid on time</a:t>
            </a:r>
            <a:endParaRPr lang="en-BE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1821D1-19C5-B15B-CFD0-D470084C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57" y="2678646"/>
            <a:ext cx="3286584" cy="3077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B72B56A-CE7E-F802-6733-D99C38EF6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12" y="283431"/>
            <a:ext cx="9819118" cy="1244219"/>
          </a:xfrm>
        </p:spPr>
        <p:txBody>
          <a:bodyPr/>
          <a:lstStyle/>
          <a:p>
            <a:r>
              <a:rPr lang="en-BE" sz="3600" dirty="0"/>
              <a:t>Process Discovery </a:t>
            </a:r>
            <a:r>
              <a:rPr lang="fi-FI" sz="3600" dirty="0"/>
              <a:t>- </a:t>
            </a:r>
            <a:r>
              <a:rPr lang="en-BE" sz="3600" dirty="0"/>
              <a:t>Paid on 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6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C377C-4F26-D841-C3D9-066A72BA8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9A2DF-7366-48D9-6CE9-517FEF8EE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2735" y="2688806"/>
            <a:ext cx="6973369" cy="3321469"/>
          </a:xfrm>
        </p:spPr>
        <p:txBody>
          <a:bodyPr/>
          <a:lstStyle/>
          <a:p>
            <a:r>
              <a:rPr lang="en-US" sz="1600" b="1"/>
              <a:t>Sample mean of the invoice processing time</a:t>
            </a:r>
            <a:r>
              <a:rPr lang="en-BE" sz="1600" b="1"/>
              <a:t>: </a:t>
            </a:r>
            <a:r>
              <a:rPr lang="en-US" sz="1600"/>
              <a:t>Invoice processing time is measured in </a:t>
            </a:r>
            <a:r>
              <a:rPr lang="en-US" sz="1600" b="1"/>
              <a:t>days</a:t>
            </a:r>
            <a:r>
              <a:rPr lang="en-US" sz="1600"/>
              <a:t> from the creation date to either the transfer date or to the date when it is ready for transfer. </a:t>
            </a:r>
            <a:endParaRPr lang="en-BE" sz="1600"/>
          </a:p>
          <a:p>
            <a:r>
              <a:rPr lang="en-US" sz="1600"/>
              <a:t>The used definition is selectable by the user. If the metric is set to “Value”, then only invoices in the selected currency are considered.</a:t>
            </a:r>
            <a:endParaRPr lang="en-BE" sz="1600"/>
          </a:p>
          <a:p>
            <a:r>
              <a:rPr lang="en-BE" sz="1600"/>
              <a:t>The lower this metric is, the better.</a:t>
            </a:r>
          </a:p>
          <a:p>
            <a:r>
              <a:rPr lang="en-BE" sz="1600"/>
              <a:t>The dropdown allows you to choose whether to include the time the invoice stayed in the ‘Transfer’ phase.</a:t>
            </a:r>
          </a:p>
          <a:p>
            <a:r>
              <a:rPr lang="en-BE" sz="1600"/>
              <a:t>In the example, the average time an invoice took to move from its Creation date to Transfer date is 23,5 days</a:t>
            </a:r>
          </a:p>
          <a:p>
            <a:pPr lvl="1"/>
            <a:r>
              <a:rPr lang="en-BE" sz="1600"/>
              <a:t>It also shows the difference between June ‘25 and the month before, which in this case is an increase of 7 days on average per invoice (</a:t>
            </a:r>
            <a:r>
              <a:rPr lang="en-BE" sz="1600" b="1">
                <a:solidFill>
                  <a:srgbClr val="FF0000"/>
                </a:solidFill>
              </a:rPr>
              <a:t>negative</a:t>
            </a:r>
            <a:r>
              <a:rPr lang="en-BE" sz="1600"/>
              <a:t>)</a:t>
            </a:r>
          </a:p>
          <a:p>
            <a:pPr lvl="1"/>
            <a:endParaRPr lang="en-BE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DCB249-10A6-53F9-E25C-C17A169406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3697" y="2176044"/>
            <a:ext cx="7458075" cy="336550"/>
          </a:xfrm>
        </p:spPr>
        <p:txBody>
          <a:bodyPr/>
          <a:lstStyle/>
          <a:p>
            <a:r>
              <a:rPr lang="en-BE" sz="1600" dirty="0"/>
              <a:t>Analysis of the average invoice processing time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C31AAF-798C-C632-AB7F-31E041B3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312" y="283431"/>
            <a:ext cx="9819118" cy="1244219"/>
          </a:xfrm>
        </p:spPr>
        <p:txBody>
          <a:bodyPr/>
          <a:lstStyle/>
          <a:p>
            <a:r>
              <a:rPr lang="en-BE"/>
              <a:t>Process Discovery </a:t>
            </a:r>
            <a:br>
              <a:rPr lang="en-BE"/>
            </a:br>
            <a:r>
              <a:rPr lang="en-BE" sz="3600"/>
              <a:t>Average Invoice Processing days</a:t>
            </a:r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8248FC-CADA-6DFB-B3AD-B7A0615C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12" y="2820564"/>
            <a:ext cx="3305636" cy="3057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7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D1DEE3C-141F-BFDB-F4B8-B04DBBB5E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11125"/>
            <a:ext cx="9541042" cy="650875"/>
          </a:xfrm>
        </p:spPr>
        <p:txBody>
          <a:bodyPr/>
          <a:lstStyle/>
          <a:p>
            <a:r>
              <a:rPr lang="en-BE" sz="3600" dirty="0"/>
              <a:t>Process Discovery </a:t>
            </a:r>
            <a:r>
              <a:rPr lang="fi-FI" sz="3600" dirty="0"/>
              <a:t>- </a:t>
            </a:r>
            <a:r>
              <a:rPr lang="en-BE" sz="3600" dirty="0"/>
              <a:t>Task Trend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040E4C9-C09D-378B-D65A-A88271C17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1355" y="1959551"/>
            <a:ext cx="5322445" cy="3822115"/>
          </a:xfrm>
        </p:spPr>
        <p:txBody>
          <a:bodyPr/>
          <a:lstStyle/>
          <a:p>
            <a:r>
              <a:rPr lang="en-BE" dirty="0"/>
              <a:t>This diagram shows the ratio of tasks over the timeframe defined in ‘Controls’</a:t>
            </a:r>
          </a:p>
          <a:p>
            <a:r>
              <a:rPr lang="en-BE" dirty="0"/>
              <a:t>It shows how many tasks were Canceled, Completed or Forwarded</a:t>
            </a:r>
          </a:p>
          <a:p>
            <a:endParaRPr lang="en-BE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3245E03-06C8-6684-6734-C5537899C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94422"/>
            <a:ext cx="10028235" cy="336550"/>
          </a:xfrm>
        </p:spPr>
        <p:txBody>
          <a:bodyPr/>
          <a:lstStyle/>
          <a:p>
            <a:r>
              <a:rPr lang="en-BE" dirty="0"/>
              <a:t>Task Trend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289589-F11F-0768-7F5E-458174586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59551"/>
            <a:ext cx="5048955" cy="306747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020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1ACCC-E8FD-421A-990E-75B3B482D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9D5B1A-25DD-4813-B055-2D37A0F03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EB8E7E-697A-46BA-A455-7CD54960D728}">
  <ds:schemaRefs>
    <ds:schemaRef ds:uri="http://schemas.microsoft.com/office/infopath/2007/PartnerControls"/>
    <ds:schemaRef ds:uri="d8732223-c9df-4e1c-8a15-8e2d35da7866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bf7afc72-a310-4c93-83e9-21ce9b8f8ab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1045</TotalTime>
  <Words>1008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Process Discovery</vt:lpstr>
      <vt:lpstr>Process Discovery</vt:lpstr>
      <vt:lpstr>Process Discovery</vt:lpstr>
      <vt:lpstr>Process Discovery - Controls</vt:lpstr>
      <vt:lpstr>Process Discovery - Associated Invoices</vt:lpstr>
      <vt:lpstr>Process Discovery - Touchless Match</vt:lpstr>
      <vt:lpstr>Process Discovery - Paid on Time</vt:lpstr>
      <vt:lpstr>Process Discovery  Average Invoice Processing days</vt:lpstr>
      <vt:lpstr>Process Discovery - Task Trend</vt:lpstr>
      <vt:lpstr>Process Discovery - Task Analysis</vt:lpstr>
      <vt:lpstr>Process Discovery -Task Breakdown</vt:lpstr>
      <vt:lpstr>Process Discovery - Invoices handled by user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83</cp:revision>
  <dcterms:created xsi:type="dcterms:W3CDTF">2025-01-22T14:35:08Z</dcterms:created>
  <dcterms:modified xsi:type="dcterms:W3CDTF">2025-09-10T08:28:44Z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