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8"/>
  </p:notesMasterIdLst>
  <p:sldIdLst>
    <p:sldId id="477" r:id="rId5"/>
    <p:sldId id="622" r:id="rId6"/>
    <p:sldId id="623" r:id="rId7"/>
    <p:sldId id="625" r:id="rId8"/>
    <p:sldId id="634" r:id="rId9"/>
    <p:sldId id="626" r:id="rId10"/>
    <p:sldId id="633" r:id="rId11"/>
    <p:sldId id="627" r:id="rId12"/>
    <p:sldId id="628" r:id="rId13"/>
    <p:sldId id="629" r:id="rId14"/>
    <p:sldId id="630" r:id="rId15"/>
    <p:sldId id="631" r:id="rId16"/>
    <p:sldId id="632" r:id="rId17"/>
  </p:sldIdLst>
  <p:sldSz cx="12192000" cy="6858000"/>
  <p:notesSz cx="6858000" cy="9144000"/>
  <p:embeddedFontLst>
    <p:embeddedFont>
      <p:font typeface="Inter" panose="020B0604020202020204" charset="0"/>
      <p:regular r:id="rId19"/>
      <p:bold r:id="rId20"/>
      <p:italic r:id="rId21"/>
      <p:boldItalic r:id="rId22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943F76-FA01-BD28-E3B3-CA89A5528E38}" name="Nikita Bazalo-Prins" initials="NB" userId="S::nikita.bazalo-prins@basware.com::3eba2ab9-9a82-4ad9-8403-facffa0b832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A8D4AB-4506-9D72-88C3-694B6889836A}" v="1" dt="2025-09-15T13:31:23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6807" autoAdjust="0"/>
  </p:normalViewPr>
  <p:slideViewPr>
    <p:cSldViewPr snapToGrid="0">
      <p:cViewPr varScale="1">
        <p:scale>
          <a:sx n="63" d="100"/>
          <a:sy n="63" d="100"/>
        </p:scale>
        <p:origin x="80" y="320"/>
      </p:cViewPr>
      <p:guideLst/>
    </p:cSldViewPr>
  </p:slideViewPr>
  <p:outlineViewPr>
    <p:cViewPr>
      <p:scale>
        <a:sx n="33" d="100"/>
        <a:sy n="33" d="100"/>
      </p:scale>
      <p:origin x="0" y="-12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Inter" panose="02000503000000020004" pitchFamily="50" charset="0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Inter" panose="02000503000000020004" pitchFamily="50" charset="0"/>
              </a:defRPr>
            </a:lvl1pPr>
          </a:lstStyle>
          <a:p>
            <a:fld id="{49042933-A333-45D6-9453-722143B2AE1E}" type="datetimeFigureOut">
              <a:rPr lang="fi-FI" smtClean="0"/>
              <a:pPr/>
              <a:t>15.9.2025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Inter" panose="02000503000000020004" pitchFamily="50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Inter" panose="02000503000000020004" pitchFamily="50" charset="0"/>
              </a:defRPr>
            </a:lvl1pPr>
          </a:lstStyle>
          <a:p>
            <a:fld id="{26BB66EF-16C6-4772-8BEF-FA03DF44B88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051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0.sv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3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0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6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50.png"/><Relationship Id="rId4" Type="http://schemas.openxmlformats.org/officeDocument/2006/relationships/image" Target="../media/image27.svg"/><Relationship Id="rId9" Type="http://schemas.openxmlformats.org/officeDocument/2006/relationships/hyperlink" Target="https://www.instagram.com/baswareglobal/" TargetMode="Externa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2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50.png"/><Relationship Id="rId4" Type="http://schemas.openxmlformats.org/officeDocument/2006/relationships/image" Target="../media/image13.svg"/><Relationship Id="rId9" Type="http://schemas.openxmlformats.org/officeDocument/2006/relationships/hyperlink" Target="https://www.instagram.com/baswareglobal/" TargetMode="Externa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2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50.png"/><Relationship Id="rId4" Type="http://schemas.openxmlformats.org/officeDocument/2006/relationships/image" Target="../media/image13.svg"/><Relationship Id="rId9" Type="http://schemas.openxmlformats.org/officeDocument/2006/relationships/hyperlink" Target="https://www.instagram.com/baswareglobal/" TargetMode="Externa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2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50.png"/><Relationship Id="rId4" Type="http://schemas.openxmlformats.org/officeDocument/2006/relationships/image" Target="../media/image13.svg"/><Relationship Id="rId9" Type="http://schemas.openxmlformats.org/officeDocument/2006/relationships/hyperlink" Target="https://www.instagram.com/baswareglobal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02EBA78-A44C-45D9-B079-5624C43BAA91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8C358EB-1B1C-44F3-BF5F-7499C96C33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A45EC45-4A35-440C-9B82-4EBDD99A4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AF8B52-C38B-4DC8-B20C-1AD9592286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449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h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F2FF39-3724-4AD0-8790-689A62853723}"/>
              </a:ext>
            </a:extLst>
          </p:cNvPr>
          <p:cNvSpPr/>
          <p:nvPr userDrawn="1"/>
        </p:nvSpPr>
        <p:spPr>
          <a:xfrm>
            <a:off x="1" y="0"/>
            <a:ext cx="33147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 dirty="0"/>
          </a:p>
        </p:txBody>
      </p:sp>
      <p:pic>
        <p:nvPicPr>
          <p:cNvPr id="364" name="Graphic 363">
            <a:extLst>
              <a:ext uri="{FF2B5EF4-FFF2-40B4-BE49-F238E27FC236}">
                <a16:creationId xmlns:a16="http://schemas.microsoft.com/office/drawing/2014/main" id="{B5A9F635-8B2C-4A26-A718-4D4182CAC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33507">
            <a:off x="1743172" y="3727081"/>
            <a:ext cx="2851879" cy="28457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1D64E7B-8475-4669-87E1-0C2879CD6834}"/>
              </a:ext>
            </a:extLst>
          </p:cNvPr>
          <p:cNvSpPr/>
          <p:nvPr userDrawn="1"/>
        </p:nvSpPr>
        <p:spPr>
          <a:xfrm>
            <a:off x="3314699" y="0"/>
            <a:ext cx="887730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52B70518-49A2-47E3-AF1D-2849CD2760B4}"/>
              </a:ext>
            </a:extLst>
          </p:cNvPr>
          <p:cNvSpPr/>
          <p:nvPr userDrawn="1"/>
        </p:nvSpPr>
        <p:spPr>
          <a:xfrm>
            <a:off x="-1" y="6867525"/>
            <a:ext cx="4048125" cy="135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E6873E00-DBA0-40EB-8A78-D38C817415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58" name="Title 1">
            <a:extLst>
              <a:ext uri="{FF2B5EF4-FFF2-40B4-BE49-F238E27FC236}">
                <a16:creationId xmlns:a16="http://schemas.microsoft.com/office/drawing/2014/main" id="{35CCDD72-9376-44AF-AA64-57B9FBCEB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9049" y="962024"/>
            <a:ext cx="633040" cy="38434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01</a:t>
            </a:r>
            <a:endParaRPr lang="fi-FI" dirty="0"/>
          </a:p>
        </p:txBody>
      </p:sp>
      <p:sp>
        <p:nvSpPr>
          <p:cNvPr id="66" name="Text Placeholder 349">
            <a:extLst>
              <a:ext uri="{FF2B5EF4-FFF2-40B4-BE49-F238E27FC236}">
                <a16:creationId xmlns:a16="http://schemas.microsoft.com/office/drawing/2014/main" id="{EE818711-0B02-4DBC-BCD7-5F77DE0878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29050" y="1851025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02</a:t>
            </a:r>
            <a:endParaRPr lang="fi-FI" dirty="0"/>
          </a:p>
        </p:txBody>
      </p:sp>
      <p:sp>
        <p:nvSpPr>
          <p:cNvPr id="67" name="Text Placeholder 349">
            <a:extLst>
              <a:ext uri="{FF2B5EF4-FFF2-40B4-BE49-F238E27FC236}">
                <a16:creationId xmlns:a16="http://schemas.microsoft.com/office/drawing/2014/main" id="{8BE689DB-387D-4518-BEEB-C7EAA5A96F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23062" y="2741322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03</a:t>
            </a:r>
            <a:endParaRPr lang="fi-FI" dirty="0"/>
          </a:p>
        </p:txBody>
      </p:sp>
      <p:sp>
        <p:nvSpPr>
          <p:cNvPr id="68" name="Text Placeholder 349">
            <a:extLst>
              <a:ext uri="{FF2B5EF4-FFF2-40B4-BE49-F238E27FC236}">
                <a16:creationId xmlns:a16="http://schemas.microsoft.com/office/drawing/2014/main" id="{AE93B1C1-C3F0-494A-B670-3E8421FE12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23061" y="3630971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04</a:t>
            </a:r>
            <a:endParaRPr lang="fi-FI" dirty="0"/>
          </a:p>
        </p:txBody>
      </p:sp>
      <p:sp>
        <p:nvSpPr>
          <p:cNvPr id="69" name="Text Placeholder 349">
            <a:extLst>
              <a:ext uri="{FF2B5EF4-FFF2-40B4-BE49-F238E27FC236}">
                <a16:creationId xmlns:a16="http://schemas.microsoft.com/office/drawing/2014/main" id="{26B3CEF1-2F73-4958-9E37-1D57472A6C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23061" y="4520620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05</a:t>
            </a:r>
            <a:endParaRPr lang="fi-FI" dirty="0"/>
          </a:p>
        </p:txBody>
      </p:sp>
      <p:sp>
        <p:nvSpPr>
          <p:cNvPr id="70" name="Text Placeholder 349">
            <a:extLst>
              <a:ext uri="{FF2B5EF4-FFF2-40B4-BE49-F238E27FC236}">
                <a16:creationId xmlns:a16="http://schemas.microsoft.com/office/drawing/2014/main" id="{45F7D4BA-56D9-4DA3-B22D-AC195407F2F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23061" y="5410269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06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236034-50EA-46E1-B40B-A8F2EE7CC22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84700" y="962024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EDC18650-D8A5-40E8-A3C0-FF8885878C8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4700" y="1851025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2C68CBC6-8F65-4C0D-84A6-ADA7F6C95E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84700" y="2740026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7E6F7AEF-4390-435C-B179-083CA70A5E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84700" y="3629027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D690FA52-B767-4163-BF89-9723E1E2C3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84700" y="4518028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D800E652-7E61-4CD2-A57A-24A4AF0675D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84700" y="5407029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5D89E4-197C-261B-BC3D-188E76B7D24C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D7457C6-E34F-A809-F4DA-ABD789C2EC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4" y="559246"/>
            <a:ext cx="3313905" cy="1171575"/>
          </a:xfrm>
        </p:spPr>
        <p:txBody>
          <a:bodyPr anchor="ctr"/>
          <a:lstStyle>
            <a:lvl1pPr marL="0" indent="0" algn="ctr">
              <a:buNone/>
              <a:defRPr sz="4200" b="1">
                <a:solidFill>
                  <a:schemeClr val="bg1"/>
                </a:solidFill>
                <a:latin typeface="Inter" panose="02000503000000020004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Contents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651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landscape of a mountain range with trees and sun rays&#10;&#10;Description automatically generated with medium confidence">
            <a:extLst>
              <a:ext uri="{FF2B5EF4-FFF2-40B4-BE49-F238E27FC236}">
                <a16:creationId xmlns:a16="http://schemas.microsoft.com/office/drawing/2014/main" id="{EF8DEAB2-45A4-FA1E-6ADC-5CEC109A4B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289300"/>
            <a:ext cx="12192001" cy="3581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38EC8-2576-4EAB-BD7A-5E8320B18E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fi-FI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F11D02B-8A03-4D89-BA73-8553447EED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B2A267-1642-4169-A96D-AF7D4979E9A6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FCF747-6223-46EA-81CC-F1A64F8759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ain at a train station&#10;&#10;Description automatically generated">
            <a:extLst>
              <a:ext uri="{FF2B5EF4-FFF2-40B4-BE49-F238E27FC236}">
                <a16:creationId xmlns:a16="http://schemas.microsoft.com/office/drawing/2014/main" id="{52D99A81-A6CC-1AC7-72CF-9DE0F4795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3289300"/>
            <a:ext cx="12192001" cy="3581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038E81-7888-44AA-AA35-7C2C9E5D2145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6E10D64-27B2-450A-8B37-BE3C6631B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86288DB-0903-44FE-8BFF-ECC881E1B9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fi-FI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2EC55D6-8E37-620D-4C22-6ED5707EA8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1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down a sidewalk&#10;&#10;Description automatically generated">
            <a:extLst>
              <a:ext uri="{FF2B5EF4-FFF2-40B4-BE49-F238E27FC236}">
                <a16:creationId xmlns:a16="http://schemas.microsoft.com/office/drawing/2014/main" id="{E5E25CA6-97BB-8E4A-EAA0-A233D3CCAA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289300"/>
            <a:ext cx="12204701" cy="3581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7A2305-DD36-4E23-BCB9-21D207CBBD01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58D1476-C0E3-4518-905A-11FD37801F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509B56E-38AD-4EC7-8F2D-B3ED47B922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fi-FI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08AD114-3200-28D6-AC76-CC0998BE02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3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D64842D-DD35-E873-E4D5-07F40E6975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0" y="3314700"/>
            <a:ext cx="12204700" cy="3556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03C8E5-4F3D-4505-A4C2-5CB2BA7A1A01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C60762-2279-4346-BEA9-558EF394BE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7B98C52-F23D-4D07-9444-EE99F7A6EB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fi-FI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8E4465A-50B5-4CC7-D2A9-4B85F784435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1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99894-4799-439C-BEEE-ED8E4C22A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19513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362A4E2-7787-48B1-BCED-CCE1A8D7F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719262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27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10028236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19513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402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Two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255E7CA-FAA6-4D45-9567-1A9DBDF69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EE8D697-CDD6-4611-91CB-3857F47D8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96C7B32-750A-4FAB-9938-2BE35FB3B0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27095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3A5A3C7-AF20-4E9E-9CC5-DC0335211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226844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6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On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F9F92-FB8E-7A56-AF64-82F2290C0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325"/>
            <a:ext cx="10028236" cy="338114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74679C4-9A72-47AB-42CA-82A517112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26614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F514EE-7D5F-D402-3A1A-AE67873A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126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99894-4799-439C-BEEE-ED8E4C22A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19513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362A4E2-7787-48B1-BCED-CCE1A8D7F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719262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486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EB6266-10DD-4C11-8394-CB6D86AC1505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AD2BB20-25B7-43F6-9B77-3BADBB8329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E1E79E0-4B3E-4FBC-8429-C42BCA7EA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8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10028236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19513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76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Two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255E7CA-FAA6-4D45-9567-1A9DBDF69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EE8D697-CDD6-4611-91CB-3857F47D8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96C7B32-750A-4FAB-9938-2BE35FB3B0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27095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3A5A3C7-AF20-4E9E-9CC5-DC0335211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226844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088875C-D419-5F80-BEA9-E0B3DF055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596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On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F9F92-FB8E-7A56-AF64-82F2290C0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325"/>
            <a:ext cx="10028236" cy="338114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74679C4-9A72-47AB-42CA-82A517112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26614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C04EA8-3C7D-AAFF-CB3B-19DB54972B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3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4450"/>
            <a:ext cx="5181600" cy="34188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99894-4799-439C-BEEE-ED8E4C22A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84450"/>
            <a:ext cx="5181600" cy="34188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62B45D-8FF5-48D8-83D6-8553E1FC93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09788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56CEE8F-3A31-434E-9F2A-890CB7F6C4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109537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1B99E25-1A4F-4728-B46F-1AF05BCFC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7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1B99E25-1A4F-4728-B46F-1AF05BCFC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1DD038-24EC-1A4C-92CD-0EC0DAE56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515038"/>
            <a:ext cx="10515599" cy="354515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88ACCFB-2AFD-F557-FD54-294B37B8FD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053327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02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1B99E25-1A4F-4728-B46F-1AF05BCFC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527D27A-8A24-402C-8C6E-EA7BCBFBAF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909262"/>
            <a:ext cx="3257550" cy="625392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89A0ED0-96B1-4EBF-BE5B-D279CDE62D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67225" y="1909262"/>
            <a:ext cx="3257550" cy="625392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6DF509F-74FA-4793-9E90-B7ECC38A88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96250" y="1909262"/>
            <a:ext cx="3257550" cy="625392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2783DF3-3ED5-48E2-AB54-93F555B9243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8200" y="2647951"/>
            <a:ext cx="3257550" cy="321945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DDCF15C-6A48-4358-A130-D01874B5858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67225" y="2647951"/>
            <a:ext cx="3257550" cy="321945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EFCB2C0-0C37-489A-985E-64A832B5D79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096250" y="2647951"/>
            <a:ext cx="3257550" cy="321945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982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09753-DA52-466C-BC37-07B370BE0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5F75BD8-3428-489B-8FB5-AF53C1783F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9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Whi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 descr="A picture containing pattern, screenshot, fabric, art&#10;&#10;Description automatically generated">
            <a:extLst>
              <a:ext uri="{FF2B5EF4-FFF2-40B4-BE49-F238E27FC236}">
                <a16:creationId xmlns:a16="http://schemas.microsoft.com/office/drawing/2014/main" id="{3DCCFE3E-0829-5D46-A6D3-0E3898589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899" y="40145"/>
            <a:ext cx="4012315" cy="677770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49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Background Whi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>
            <a:extLst>
              <a:ext uri="{FF2B5EF4-FFF2-40B4-BE49-F238E27FC236}">
                <a16:creationId xmlns:a16="http://schemas.microsoft.com/office/drawing/2014/main" id="{3DCCFE3E-0829-5D46-A6D3-0E3898589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4899" y="40145"/>
            <a:ext cx="4012315" cy="677770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424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ck Background Whit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>
            <a:extLst>
              <a:ext uri="{FF2B5EF4-FFF2-40B4-BE49-F238E27FC236}">
                <a16:creationId xmlns:a16="http://schemas.microsoft.com/office/drawing/2014/main" id="{3DCCFE3E-0829-5D46-A6D3-0E3898589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4899" y="40145"/>
            <a:ext cx="4012315" cy="677770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1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B1B8F0-7E80-47A9-B29E-E42BAEA32D8E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C46EA54-C431-450A-9704-F052C295AE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9AF63FB1-EF58-457D-9E81-55A017B96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8743F5-58F6-47E6-8CE2-5A53CCAF3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43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B930E6C-08AF-4F37-8267-71E77CA394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052458-01BF-F880-E588-288596B395E3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6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AD64F8D-5751-46F5-B60F-862FC1D802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19ABF0-0765-6267-9F7E-9324DAFA4174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02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24C7CD0-3B05-415D-A99B-9441D0D948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AE0C09-0EB3-C67C-20FA-6316C9B237DC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7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56194E2-8D66-4D7C-BA38-BDFFC9A1F5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8D831E-6BF6-217B-30BD-1E407617C45F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6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04924"/>
            <a:ext cx="4772025" cy="35530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71ACD27-5A0C-4ED9-8C69-FE940E8D3B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7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0424"/>
            <a:ext cx="4772025" cy="34575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6B7F2DA-E14F-4170-B158-527C12000D7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2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13643"/>
            <a:ext cx="4772025" cy="34443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2F7E2E1-32FB-43A4-B4F0-6215C29938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6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-1" y="3413123"/>
            <a:ext cx="4772025" cy="34448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910D81E-93DE-4094-A952-F45150BE54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0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ick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1E39FFE-5A52-4821-BEC4-80B12DEB8CCA}"/>
              </a:ext>
            </a:extLst>
          </p:cNvPr>
          <p:cNvSpPr/>
          <p:nvPr userDrawn="1"/>
        </p:nvSpPr>
        <p:spPr>
          <a:xfrm>
            <a:off x="0" y="0"/>
            <a:ext cx="477202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BF271A5-9E0A-4A3D-81C0-53E1F2374B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97778">
            <a:off x="2533357" y="4816198"/>
            <a:ext cx="2997376" cy="29909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7" y="806199"/>
            <a:ext cx="3867151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9F2E2F6-523E-4631-B0E4-45CD2E4EBE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48275" y="806199"/>
            <a:ext cx="3076575" cy="70978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053C832-ED29-4EEB-B738-D66335B923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62988" y="806199"/>
            <a:ext cx="3076575" cy="70978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3640465-1F99-4143-9236-1E1577845E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AC49AF0-CCE7-4A6A-8E09-A52C75EEBD0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248274" y="1638300"/>
            <a:ext cx="3076575" cy="4318251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D5E10F0-DE4C-4D79-9B9A-F0CF9F4036A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62988" y="1638300"/>
            <a:ext cx="3076575" cy="4318251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83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7ED102C-036E-42BC-9766-40C1659A4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0300" y="-6"/>
            <a:ext cx="3441700" cy="6858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3"/>
            <a:ext cx="3441700" cy="6858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3314701" y="-2"/>
            <a:ext cx="5562598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350" y="1880876"/>
            <a:ext cx="4533900" cy="1959604"/>
          </a:xfrm>
        </p:spPr>
        <p:txBody>
          <a:bodyPr>
            <a:noAutofit/>
          </a:bodyPr>
          <a:lstStyle>
            <a:lvl1pPr>
              <a:lnSpc>
                <a:spcPts val="31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a customer or other quotation here. Keep it short and to the point. Remember to move the quotation marks.</a:t>
            </a:r>
            <a:endParaRPr lang="fi-FI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4F5EA3A-F1DC-444F-9835-99517A60E2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06967" y="2500246"/>
            <a:ext cx="1455364" cy="185750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CEABE-3CED-4ECF-B42A-E78E5B21E9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3350" y="4096132"/>
            <a:ext cx="4533900" cy="24574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lang="en-US" sz="12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07CD9AF-09D3-4D01-A4BE-F773F52C73A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16A0AEB-3F84-4E2F-ACF7-ED4A238023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43350" y="4383787"/>
            <a:ext cx="4533900" cy="58673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A84457-18EE-5F72-D535-BA5E40E89A76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9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052C52-64C1-4298-AA35-90FF5361A9A8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10E79BF-4875-4C13-9F75-BBE734577B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BCCD73F2-49F3-4AC8-A22E-8D1D9FC7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9615A53-DB4B-4754-AB17-434008214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203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F3B94E75-BE20-4C56-BD6E-397AC02CD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2" name="Title 1">
            <a:extLst>
              <a:ext uri="{FF2B5EF4-FFF2-40B4-BE49-F238E27FC236}">
                <a16:creationId xmlns:a16="http://schemas.microsoft.com/office/drawing/2014/main" id="{8EC7D427-889B-4FB0-81B6-B8EAD8BA4A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1AF860-4D15-4C15-ABAD-646C8ACDD36C}"/>
              </a:ext>
            </a:extLst>
          </p:cNvPr>
          <p:cNvSpPr/>
          <p:nvPr userDrawn="1"/>
        </p:nvSpPr>
        <p:spPr>
          <a:xfrm>
            <a:off x="838200" y="2176462"/>
            <a:ext cx="5114925" cy="979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3" name="Text Placeholder 349">
            <a:extLst>
              <a:ext uri="{FF2B5EF4-FFF2-40B4-BE49-F238E27FC236}">
                <a16:creationId xmlns:a16="http://schemas.microsoft.com/office/drawing/2014/main" id="{509BCE2E-EE5B-40F6-9B76-EE8B3EDF73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9509" y="2492469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01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E252A7-C2CD-4201-BA4F-28324F49D9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592449" y="2312194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127BD5E-1663-4F5F-B3B8-DE7B433CBA3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135881" y="2312194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84731C3-F956-4C26-BFCB-F1D1A8C4F9DB}"/>
              </a:ext>
            </a:extLst>
          </p:cNvPr>
          <p:cNvSpPr/>
          <p:nvPr userDrawn="1"/>
        </p:nvSpPr>
        <p:spPr>
          <a:xfrm>
            <a:off x="838200" y="3367595"/>
            <a:ext cx="5114925" cy="9794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5" name="Text Placeholder 349">
            <a:extLst>
              <a:ext uri="{FF2B5EF4-FFF2-40B4-BE49-F238E27FC236}">
                <a16:creationId xmlns:a16="http://schemas.microsoft.com/office/drawing/2014/main" id="{91EA250C-03D1-487B-B2C0-77BF10B9D3B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9509" y="3683602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02</a:t>
            </a:r>
            <a:endParaRPr lang="fi-FI" dirty="0"/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DB5CBA1F-6718-470C-B355-615C816C3E4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592449" y="3503327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9B8504A8-983C-4D58-AE46-66F3FB4923A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135881" y="3503327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8AB8FC7-5F00-4991-814C-A181A7E4CCA0}"/>
              </a:ext>
            </a:extLst>
          </p:cNvPr>
          <p:cNvSpPr/>
          <p:nvPr userDrawn="1"/>
        </p:nvSpPr>
        <p:spPr>
          <a:xfrm>
            <a:off x="838200" y="4559302"/>
            <a:ext cx="5114925" cy="979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9" name="Text Placeholder 349">
            <a:extLst>
              <a:ext uri="{FF2B5EF4-FFF2-40B4-BE49-F238E27FC236}">
                <a16:creationId xmlns:a16="http://schemas.microsoft.com/office/drawing/2014/main" id="{99AECBC3-502D-4CC4-A12A-157D49341C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9509" y="4875309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03</a:t>
            </a:r>
            <a:endParaRPr lang="fi-FI" dirty="0"/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D0DC41D9-1770-49C0-A4B3-9B935982005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592449" y="4695034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2433F0F9-B0C4-4349-AF6C-8CA71316FA9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135881" y="4695034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D261A59-BA05-42E6-8EDF-466370D003D3}"/>
              </a:ext>
            </a:extLst>
          </p:cNvPr>
          <p:cNvSpPr/>
          <p:nvPr userDrawn="1"/>
        </p:nvSpPr>
        <p:spPr>
          <a:xfrm>
            <a:off x="6238875" y="2171003"/>
            <a:ext cx="5114925" cy="9794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57" name="Text Placeholder 349">
            <a:extLst>
              <a:ext uri="{FF2B5EF4-FFF2-40B4-BE49-F238E27FC236}">
                <a16:creationId xmlns:a16="http://schemas.microsoft.com/office/drawing/2014/main" id="{39DD410F-C033-441F-BE81-F8DC7D5BD7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30184" y="2487010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04</a:t>
            </a:r>
            <a:endParaRPr lang="fi-FI" dirty="0"/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732B0672-0484-430C-BED8-06A126AF602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93124" y="2306735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A2486FB2-E4F6-4E24-B7A6-9E8C6D414EA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536556" y="2306735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9C0426F-DA57-42CF-915C-6E6EC250F7AB}"/>
              </a:ext>
            </a:extLst>
          </p:cNvPr>
          <p:cNvSpPr/>
          <p:nvPr userDrawn="1"/>
        </p:nvSpPr>
        <p:spPr>
          <a:xfrm>
            <a:off x="6238875" y="3362136"/>
            <a:ext cx="5114925" cy="9794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61" name="Text Placeholder 349">
            <a:extLst>
              <a:ext uri="{FF2B5EF4-FFF2-40B4-BE49-F238E27FC236}">
                <a16:creationId xmlns:a16="http://schemas.microsoft.com/office/drawing/2014/main" id="{D59F6C4B-D7D5-41B5-8211-DE98736EC7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30184" y="3678143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05</a:t>
            </a:r>
            <a:endParaRPr lang="fi-FI" dirty="0"/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174E8D8E-951E-4347-B586-CF5F638C32F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993124" y="3497868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Picture Placeholder 7">
            <a:extLst>
              <a:ext uri="{FF2B5EF4-FFF2-40B4-BE49-F238E27FC236}">
                <a16:creationId xmlns:a16="http://schemas.microsoft.com/office/drawing/2014/main" id="{C4ADE9DA-55E7-4BA9-969D-EFC9EC3A54DE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536556" y="3497868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17407C-E2D9-44DF-B8C8-D23A82E3313F}"/>
              </a:ext>
            </a:extLst>
          </p:cNvPr>
          <p:cNvSpPr/>
          <p:nvPr userDrawn="1"/>
        </p:nvSpPr>
        <p:spPr>
          <a:xfrm>
            <a:off x="6238875" y="4553843"/>
            <a:ext cx="5114925" cy="979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65" name="Text Placeholder 349">
            <a:extLst>
              <a:ext uri="{FF2B5EF4-FFF2-40B4-BE49-F238E27FC236}">
                <a16:creationId xmlns:a16="http://schemas.microsoft.com/office/drawing/2014/main" id="{7853B2E3-6ABF-4C65-8353-48F3E9F40E2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30184" y="4869850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06</a:t>
            </a:r>
            <a:endParaRPr lang="fi-FI" dirty="0"/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3A3C0B62-9939-4B18-A07E-B086F3BB676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993124" y="4689575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7">
            <a:extLst>
              <a:ext uri="{FF2B5EF4-FFF2-40B4-BE49-F238E27FC236}">
                <a16:creationId xmlns:a16="http://schemas.microsoft.com/office/drawing/2014/main" id="{03EBA1FB-50F3-4FE2-9100-B4ACB14C87F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536556" y="4689575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494150-A55C-9F84-1C3E-0EC5668CAB43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4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Ti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588BC37-BEFF-469D-AB27-C5791082146C}"/>
              </a:ext>
            </a:extLst>
          </p:cNvPr>
          <p:cNvGrpSpPr/>
          <p:nvPr userDrawn="1"/>
        </p:nvGrpSpPr>
        <p:grpSpPr>
          <a:xfrm>
            <a:off x="1577976" y="1673059"/>
            <a:ext cx="643856" cy="643854"/>
            <a:chOff x="8877294" y="0"/>
            <a:chExt cx="3314706" cy="331470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606F9B0-CE86-49CE-8ABE-276CF192481E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01C385CC-D421-4107-B3B1-F08F76813E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3024D75-BACD-4335-B4AF-D6C9CD5A2C6D}"/>
              </a:ext>
            </a:extLst>
          </p:cNvPr>
          <p:cNvGrpSpPr/>
          <p:nvPr userDrawn="1"/>
        </p:nvGrpSpPr>
        <p:grpSpPr>
          <a:xfrm>
            <a:off x="4425450" y="1673059"/>
            <a:ext cx="643856" cy="643854"/>
            <a:chOff x="8877294" y="0"/>
            <a:chExt cx="3314706" cy="331470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5060021-4A6A-4F53-88FD-5EEB69F47611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88645EB2-B721-47BD-8EB3-8E7D17D4BE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4B77776-91C2-4AB2-B03B-EE75293E5CB8}"/>
              </a:ext>
            </a:extLst>
          </p:cNvPr>
          <p:cNvGrpSpPr/>
          <p:nvPr userDrawn="1"/>
        </p:nvGrpSpPr>
        <p:grpSpPr>
          <a:xfrm>
            <a:off x="7272924" y="1673059"/>
            <a:ext cx="643856" cy="643854"/>
            <a:chOff x="8877294" y="0"/>
            <a:chExt cx="3314706" cy="331470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681A716-5220-4BCE-9772-BAC664B01932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30505AF3-2A75-4B54-9E32-962EE121B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F32A9CE-C90F-4D6C-AAFD-E0853868FE82}"/>
              </a:ext>
            </a:extLst>
          </p:cNvPr>
          <p:cNvGrpSpPr/>
          <p:nvPr userDrawn="1"/>
        </p:nvGrpSpPr>
        <p:grpSpPr>
          <a:xfrm>
            <a:off x="10120398" y="1673059"/>
            <a:ext cx="643856" cy="643854"/>
            <a:chOff x="8877294" y="0"/>
            <a:chExt cx="3314706" cy="331470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CC7A519-C7A1-47C5-87B2-83314232EDE9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6DACC261-D4D8-4961-8B93-F97F78C317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41" name="Graphic 40">
            <a:extLst>
              <a:ext uri="{FF2B5EF4-FFF2-40B4-BE49-F238E27FC236}">
                <a16:creationId xmlns:a16="http://schemas.microsoft.com/office/drawing/2014/main" id="{F3B94E75-BE20-4C56-BD6E-397AC02CD8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CBC2AE1D-2FBD-4D34-A25B-A365C3EF1E2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8641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EB329F05-640B-4E37-ADBA-5A1621162B0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8641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5CEDCB86-3684-4B36-BA31-3BC600BEB1A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536115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822753C4-B860-416E-9D79-5E5AAA45A83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36115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2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81F55F34-89BE-49E7-B10A-75DCAFB248E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383589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86B156D7-7ABD-4151-B165-7757DA2CB42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383589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3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57847187-13F1-4FC1-A015-FF54BAB0903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31063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654F5CA7-D6DB-4C71-BC1E-9D35952C233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231063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4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3C706EAD-47F6-447A-9642-8EDC3BF61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3DF4A-4236-3524-7E26-2839EF6E9BDB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5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s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45D598-429E-4C84-9E1E-8016E376B991}"/>
              </a:ext>
            </a:extLst>
          </p:cNvPr>
          <p:cNvSpPr/>
          <p:nvPr userDrawn="1"/>
        </p:nvSpPr>
        <p:spPr>
          <a:xfrm>
            <a:off x="0" y="2400300"/>
            <a:ext cx="12192000" cy="3162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78DD605-D183-4014-9750-9AA47550E5B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643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67" name="Picture Placeholder 3">
            <a:extLst>
              <a:ext uri="{FF2B5EF4-FFF2-40B4-BE49-F238E27FC236}">
                <a16:creationId xmlns:a16="http://schemas.microsoft.com/office/drawing/2014/main" id="{A698504F-6552-4C7F-BE2C-49B598F1264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24338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E5AC876-BBA4-4864-AB20-F38455C3D7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850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A6E03FC-4FE8-4E3B-B32D-B22265A34B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850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808CF314-5781-4E9A-8766-15168A68FAD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96545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6DF9966-77CC-440B-AFF6-072BCE0B9A1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6545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6EF9C145-3F90-4C1C-9E3F-D49B3F1BEED7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51033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19B3225-0C77-4BCA-9FA2-497516EF4E5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3240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B71610D-A25A-40BF-B976-CAD6977A7B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23240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F1810314-B172-43A5-A2AF-4F81D1268EA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77728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B38AC59F-A6BF-42DF-AF1C-C8C1AF62E90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9935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270029B-7D45-48DE-90DE-D9C37A75231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49935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4500CEA6-7DEB-4CE8-B8B5-73C9D9F7A33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04423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6E849C7F-DA4B-4F78-BE2A-44B77156BCA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76630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C873338-ABDF-48B8-824E-66103422197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76630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72CCA9-85D9-3D60-51A5-8D4B5E35A56D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5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78DD605-D183-4014-9750-9AA47550E5B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669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CEC3ADCF-69EB-489E-8087-D9D40A16A1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4672D603-A34F-4AF5-AF72-46C4DBF5251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89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DABA2404-8151-467A-AD16-236B80F08C4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2148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1B3B89C7-E953-4922-A6A3-574CA5110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9368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6BBD3864-3791-4A5E-B12C-88C8B289EF4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4627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A2B27901-F5B2-4996-9607-1BDA4392B40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847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D1A70C74-0704-4E71-99CE-DF0A740E344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7106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A8BBD25E-29F1-4796-A9D4-AA1EB640F42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326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6941DE84-CDA4-4A08-A33A-0141ECBCE27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9585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0A5EFEF0-9504-45CE-A6DE-9CBE3D804E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805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3A949550-9A61-483C-A49E-ACB62347EB5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669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030D674-E62D-4C7C-97B1-AC62B3B23F2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889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AA95DE1F-75E3-40A4-AE13-48EFF95EA654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2148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3FC3ABFD-D41B-4A91-879D-5AA9BE5243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9368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2" name="Picture Placeholder 3">
            <a:extLst>
              <a:ext uri="{FF2B5EF4-FFF2-40B4-BE49-F238E27FC236}">
                <a16:creationId xmlns:a16="http://schemas.microsoft.com/office/drawing/2014/main" id="{79C36927-C924-4C73-946B-B1C82F0AF8BF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4627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3F26E36A-D9D5-48E9-8257-12E617FCCAC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1847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48147FD4-20F1-4FB4-8B22-7DBC168F71A1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7106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6F3729C6-4B63-4F86-9203-5F4F2F8DAE6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4326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8B0E2F5C-55BC-49BA-B20A-6C1CB18ADF6F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99585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91E4BD0E-3AD1-4674-B952-06858D9DB77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805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A93D3F-CE79-92D0-EF07-B50C1FBB31E2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9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45D598-429E-4C84-9E1E-8016E376B991}"/>
              </a:ext>
            </a:extLst>
          </p:cNvPr>
          <p:cNvSpPr/>
          <p:nvPr userDrawn="1"/>
        </p:nvSpPr>
        <p:spPr>
          <a:xfrm>
            <a:off x="0" y="2153391"/>
            <a:ext cx="12192000" cy="3751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75145E3-F714-4B6E-BCAD-3445CF5B8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66394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37ED0D-4C53-4C4F-A447-24532E82382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3347065"/>
            <a:ext cx="11569700" cy="41400"/>
          </a:xfrm>
          <a:prstGeom prst="line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469C015-C8A6-4E89-BDB4-728E6109F012}"/>
              </a:ext>
            </a:extLst>
          </p:cNvPr>
          <p:cNvGrpSpPr/>
          <p:nvPr userDrawn="1"/>
        </p:nvGrpSpPr>
        <p:grpSpPr>
          <a:xfrm>
            <a:off x="1411152" y="3196251"/>
            <a:ext cx="381269" cy="381269"/>
            <a:chOff x="8877294" y="0"/>
            <a:chExt cx="3314706" cy="331470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6A803CF-C709-49FC-8700-CE8880229CB0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738A6C59-A006-475F-82B4-12F7750495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DA425A0-3FEB-4844-B72B-F6A7E96B1A98}"/>
              </a:ext>
            </a:extLst>
          </p:cNvPr>
          <p:cNvGrpSpPr/>
          <p:nvPr userDrawn="1"/>
        </p:nvGrpSpPr>
        <p:grpSpPr>
          <a:xfrm>
            <a:off x="3633652" y="3196251"/>
            <a:ext cx="381269" cy="381269"/>
            <a:chOff x="8877294" y="0"/>
            <a:chExt cx="3314706" cy="331470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C62D51-1614-4831-A8A8-EF045DE36711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3121E26F-2132-490B-B2A7-F6ABA51F3D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20E70A-0839-4F0A-ACC2-B37C5F1E0FB9}"/>
              </a:ext>
            </a:extLst>
          </p:cNvPr>
          <p:cNvGrpSpPr/>
          <p:nvPr userDrawn="1"/>
        </p:nvGrpSpPr>
        <p:grpSpPr>
          <a:xfrm>
            <a:off x="5856152" y="3196251"/>
            <a:ext cx="381269" cy="381269"/>
            <a:chOff x="8877294" y="0"/>
            <a:chExt cx="3314706" cy="331470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1208D7B-B74B-4EDE-A90B-6655073B37C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CEF2D9E3-F190-46F9-8620-C6DCF34243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23E30E7-66C4-4A14-814A-D38622C64D92}"/>
              </a:ext>
            </a:extLst>
          </p:cNvPr>
          <p:cNvGrpSpPr/>
          <p:nvPr userDrawn="1"/>
        </p:nvGrpSpPr>
        <p:grpSpPr>
          <a:xfrm>
            <a:off x="8078652" y="3196251"/>
            <a:ext cx="381269" cy="381269"/>
            <a:chOff x="8877294" y="0"/>
            <a:chExt cx="3314706" cy="331470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0AB38CE-1166-41C5-934F-80A31651C0A0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1ACFD996-0303-4029-917F-7AE350D4AF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97DAA3C-45C4-4D4B-BA91-7C12C21BE749}"/>
              </a:ext>
            </a:extLst>
          </p:cNvPr>
          <p:cNvGrpSpPr/>
          <p:nvPr userDrawn="1"/>
        </p:nvGrpSpPr>
        <p:grpSpPr>
          <a:xfrm>
            <a:off x="10301152" y="3196251"/>
            <a:ext cx="381269" cy="381269"/>
            <a:chOff x="8877294" y="0"/>
            <a:chExt cx="3314706" cy="331470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1F1E2B9-2E64-4B42-82E5-A4DF550601E4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B6C78474-A615-4A83-9CB2-119F50B19C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1D5D43B9-5424-4938-9ED7-DD45E098E81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AC0A3027-EE8F-4EB3-917E-64341F2188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89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54A4455C-9172-4CB9-A029-9512A3924CE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114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2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72F5445-A540-46BD-AB45-33FAC23A148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339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3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65A4815E-7C30-4069-AD56-85BE990AD2A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3564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4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98FC3F15-760A-4A08-8E08-69B8AA9C0D9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789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99908268-B275-4B3F-923A-09D8834BF5F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8500" y="3813789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A5690867-5F77-41A7-B805-299404DB66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911476" y="3808053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3784AFA6-7CBE-4520-AB2C-FE502BEE7E9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124452" y="3802317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DB1E9207-BCE6-4A14-88DF-9B8BFC886EE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337428" y="3796581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D41324D-B29A-4C41-BA99-96F87064AC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550404" y="3790845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24BFC4-F140-35EA-E6DC-0F0A6C726964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1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10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green, clothing, fabric, pattern&#10;&#10;Description automatically generated">
            <a:extLst>
              <a:ext uri="{FF2B5EF4-FFF2-40B4-BE49-F238E27FC236}">
                <a16:creationId xmlns:a16="http://schemas.microsoft.com/office/drawing/2014/main" id="{3443331A-F7E7-0B98-7328-53EA97DA77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577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electric blue, azure, screenshot, majorelle blue&#10;&#10;Description automatically generated">
            <a:extLst>
              <a:ext uri="{FF2B5EF4-FFF2-40B4-BE49-F238E27FC236}">
                <a16:creationId xmlns:a16="http://schemas.microsoft.com/office/drawing/2014/main" id="{FFF7DC9D-3C36-B898-D72A-91315A9AF0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76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lilac, violet, fabric, magenta&#10;&#10;Description automatically generated">
            <a:extLst>
              <a:ext uri="{FF2B5EF4-FFF2-40B4-BE49-F238E27FC236}">
                <a16:creationId xmlns:a16="http://schemas.microsoft.com/office/drawing/2014/main" id="{C5ED828B-C814-CF8F-1C01-8C6145B90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1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clothing, fabric, pink, lilac&#10;&#10;Description automatically generated">
            <a:extLst>
              <a:ext uri="{FF2B5EF4-FFF2-40B4-BE49-F238E27FC236}">
                <a16:creationId xmlns:a16="http://schemas.microsoft.com/office/drawing/2014/main" id="{DA9E0FE1-780E-896A-8766-1769CB28DF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461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Imag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lights in the sky&#10;&#10;Description automatically generated">
            <a:extLst>
              <a:ext uri="{FF2B5EF4-FFF2-40B4-BE49-F238E27FC236}">
                <a16:creationId xmlns:a16="http://schemas.microsoft.com/office/drawing/2014/main" id="{8449186E-B7EB-36F6-F351-64DBA2DA70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0616" y="1227220"/>
            <a:ext cx="3451379" cy="5630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38EC8-2576-4EAB-BD7A-5E8320B18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68818B-AB89-4264-9F48-14068B4454FA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297AA5F-5FB8-4168-957A-0844CEBCC3F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9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>
          <a:xfrm>
            <a:off x="1" y="4495376"/>
            <a:ext cx="7779754" cy="23626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6E7829-D469-47D3-BF94-124C26327572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225F500-B733-472B-8B0B-D5582108EF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7A449B8-3FB4-4920-9D5C-B6C7C14DA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ED7714B-09F0-48C1-8D66-B8CA09A224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Insert headshot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B541B99-13DF-4540-869D-D553615B92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CBB84E-44CB-3753-2E64-2EACD20343A5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17" name="Picture 16">
            <a:hlinkClick r:id="rId7"/>
            <a:extLst>
              <a:ext uri="{FF2B5EF4-FFF2-40B4-BE49-F238E27FC236}">
                <a16:creationId xmlns:a16="http://schemas.microsoft.com/office/drawing/2014/main" id="{511BDDC8-FB78-36A7-3144-F363663D0E5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21" name="Picture 20">
            <a:hlinkClick r:id="rId9"/>
            <a:extLst>
              <a:ext uri="{FF2B5EF4-FFF2-40B4-BE49-F238E27FC236}">
                <a16:creationId xmlns:a16="http://schemas.microsoft.com/office/drawing/2014/main" id="{CF9B00D2-70D3-9A53-533B-CF4BA4882E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23" name="Picture 22">
            <a:hlinkClick r:id="rId11"/>
            <a:extLst>
              <a:ext uri="{FF2B5EF4-FFF2-40B4-BE49-F238E27FC236}">
                <a16:creationId xmlns:a16="http://schemas.microsoft.com/office/drawing/2014/main" id="{E3CDC0E0-2D3F-9FBF-3A06-24FC1286B77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0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22800"/>
            <a:ext cx="7632700" cy="2235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A2EC93-25EE-4D38-B805-4FA8549AAD30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83D1C91-65E1-48B9-80AA-38C09A8E6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fi-FI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227ADBF5-8D41-4DDC-BEB2-CA34663EC0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Insert headshot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F2512FC-3E40-423D-B908-2D6B3A2153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DBAD31D-9FAE-5787-DE49-7CEA32417D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88A4B1-ECEF-60C4-8F04-C25E203A59EC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38E7BCB3-A32A-C1C8-5165-2B23DAC5FCE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C49888FA-02EA-C172-CC6D-8F61000394B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EB708258-C5B2-7567-A249-445AEB7E1AE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3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618525"/>
            <a:ext cx="7632700" cy="22394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AD48AE-903B-4FED-8E44-93CCAFBB347B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9FDC9C2-7CA7-4F7D-A01D-FB730897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fi-FI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6E9C39FB-AB4A-41FA-9929-E36B49064C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Insert headshot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7C32B7D-20DE-4DFD-AFEB-FE57353F6D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EA50471-4E71-36AF-0B0B-1D615BB5D1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40488B-5F3F-F4CE-9316-4139990206B8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2AE093A7-8E49-2D91-3BA1-AF670470763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8EC0E714-924D-CEC0-2C28-C65E0375697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169F9630-96B9-EF66-AB62-5F4EB685233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90944"/>
            <a:ext cx="7632700" cy="22670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83683B-50A8-42D0-8458-631E4CE6F12F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0AD7FB-16B9-4F76-A6F2-3B80D2F10E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fi-FI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8C85B6B-AA4A-45B9-A0DF-C3AF47428F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Insert headshot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26C95BE-6539-4781-9486-42B66C4B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B10503D-5962-2C50-FBCD-E9D0BAD2CF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29BBE8-67D2-CE45-8140-418DC8F14F5F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0C3B73EF-8318-EF2C-5F04-672D456E72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AF80C161-F274-8B85-AC4F-5BD838FD1D4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F0046F08-28C4-B9ED-D6F1-4272197D869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9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computer&#10;&#10;Description automatically generated">
            <a:extLst>
              <a:ext uri="{FF2B5EF4-FFF2-40B4-BE49-F238E27FC236}">
                <a16:creationId xmlns:a16="http://schemas.microsoft.com/office/drawing/2014/main" id="{0064F3CE-8BC4-3C4A-DD3A-E2B1B7BB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3052" y="1283368"/>
            <a:ext cx="3408943" cy="55746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E994FD7-8A5E-4773-958D-04F7C22607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24795B0-02A7-495C-8B54-7C5EFBD72E4E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9D575BD-86B7-4ECA-9F3E-7A32FDBE830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786DD97-8E1A-48F6-86CA-BD14B959F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18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Imag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8082A6D7-B444-A5EA-998A-73BFB85B7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32" y="1193800"/>
            <a:ext cx="3417402" cy="5664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44D2E5A-4637-470D-A55E-02DECB6EC0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A31140-877C-4573-9B08-4EAC8F0F2610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6A19338-01E9-493E-B53F-DAC534530B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DC0C4A5-9D57-4337-ACAD-8DAC5D2CE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215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Imag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ad leading to a snowy mountain&#10;&#10;Description automatically generated">
            <a:extLst>
              <a:ext uri="{FF2B5EF4-FFF2-40B4-BE49-F238E27FC236}">
                <a16:creationId xmlns:a16="http://schemas.microsoft.com/office/drawing/2014/main" id="{98187530-53B2-8B65-C994-22664029F1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1074" y="1203158"/>
            <a:ext cx="3400922" cy="56548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752FCB5-B64D-47FC-8386-05E2B6AFC3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9CA5C6D-DAFC-4961-BCEB-256642FECE7B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A0EE181-09A1-421A-8A48-C2CD217C4E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8E0B079-F871-45AC-9D49-84C312450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193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lo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F2FF39-3724-4AD0-8790-689A62853723}"/>
              </a:ext>
            </a:extLst>
          </p:cNvPr>
          <p:cNvSpPr/>
          <p:nvPr userDrawn="1"/>
        </p:nvSpPr>
        <p:spPr>
          <a:xfrm>
            <a:off x="1" y="0"/>
            <a:ext cx="33147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 dirty="0"/>
          </a:p>
        </p:txBody>
      </p:sp>
      <p:pic>
        <p:nvPicPr>
          <p:cNvPr id="364" name="Graphic 363">
            <a:extLst>
              <a:ext uri="{FF2B5EF4-FFF2-40B4-BE49-F238E27FC236}">
                <a16:creationId xmlns:a16="http://schemas.microsoft.com/office/drawing/2014/main" id="{B5A9F635-8B2C-4A26-A718-4D4182CAC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33507">
            <a:off x="1743172" y="3727081"/>
            <a:ext cx="2851879" cy="28457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1D64E7B-8475-4669-87E1-0C2879CD6834}"/>
              </a:ext>
            </a:extLst>
          </p:cNvPr>
          <p:cNvSpPr/>
          <p:nvPr userDrawn="1"/>
        </p:nvSpPr>
        <p:spPr>
          <a:xfrm>
            <a:off x="3314699" y="0"/>
            <a:ext cx="887730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D62CD-112F-459C-8F81-4DC1D65CC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9049" y="961314"/>
            <a:ext cx="633040" cy="38434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01</a:t>
            </a:r>
            <a:endParaRPr lang="fi-FI" dirty="0"/>
          </a:p>
        </p:txBody>
      </p:sp>
      <p:sp>
        <p:nvSpPr>
          <p:cNvPr id="350" name="Text Placeholder 349">
            <a:extLst>
              <a:ext uri="{FF2B5EF4-FFF2-40B4-BE49-F238E27FC236}">
                <a16:creationId xmlns:a16="http://schemas.microsoft.com/office/drawing/2014/main" id="{4D784AB7-CED8-4200-8123-5411A045A5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29050" y="1851025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02</a:t>
            </a:r>
            <a:endParaRPr lang="fi-FI" dirty="0"/>
          </a:p>
        </p:txBody>
      </p:sp>
      <p:sp>
        <p:nvSpPr>
          <p:cNvPr id="351" name="Text Placeholder 349">
            <a:extLst>
              <a:ext uri="{FF2B5EF4-FFF2-40B4-BE49-F238E27FC236}">
                <a16:creationId xmlns:a16="http://schemas.microsoft.com/office/drawing/2014/main" id="{3DC3F35A-31CB-4B22-9BA7-BB0CD49744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23062" y="2741322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03</a:t>
            </a:r>
            <a:endParaRPr lang="fi-FI" dirty="0"/>
          </a:p>
        </p:txBody>
      </p:sp>
      <p:sp>
        <p:nvSpPr>
          <p:cNvPr id="352" name="Text Placeholder 349">
            <a:extLst>
              <a:ext uri="{FF2B5EF4-FFF2-40B4-BE49-F238E27FC236}">
                <a16:creationId xmlns:a16="http://schemas.microsoft.com/office/drawing/2014/main" id="{639F329E-95CE-49AD-A6B5-2288AF4128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23061" y="3630971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04</a:t>
            </a:r>
            <a:endParaRPr lang="fi-FI" dirty="0"/>
          </a:p>
        </p:txBody>
      </p:sp>
      <p:sp>
        <p:nvSpPr>
          <p:cNvPr id="353" name="Text Placeholder 349">
            <a:extLst>
              <a:ext uri="{FF2B5EF4-FFF2-40B4-BE49-F238E27FC236}">
                <a16:creationId xmlns:a16="http://schemas.microsoft.com/office/drawing/2014/main" id="{E4CFF5C0-06E3-41B6-9666-1358385841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23061" y="4520620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05</a:t>
            </a:r>
            <a:endParaRPr lang="fi-FI" dirty="0"/>
          </a:p>
        </p:txBody>
      </p:sp>
      <p:sp>
        <p:nvSpPr>
          <p:cNvPr id="354" name="Text Placeholder 349">
            <a:extLst>
              <a:ext uri="{FF2B5EF4-FFF2-40B4-BE49-F238E27FC236}">
                <a16:creationId xmlns:a16="http://schemas.microsoft.com/office/drawing/2014/main" id="{D327A5EE-8ACE-4087-A661-FAB5657E32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23061" y="5410269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06</a:t>
            </a:r>
            <a:endParaRPr lang="fi-FI" dirty="0"/>
          </a:p>
        </p:txBody>
      </p:sp>
      <p:sp>
        <p:nvSpPr>
          <p:cNvPr id="356" name="Text Placeholder 349">
            <a:extLst>
              <a:ext uri="{FF2B5EF4-FFF2-40B4-BE49-F238E27FC236}">
                <a16:creationId xmlns:a16="http://schemas.microsoft.com/office/drawing/2014/main" id="{E1EBE735-B104-4DFD-B66D-C7A220F900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22525" y="1851025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08</a:t>
            </a:r>
            <a:endParaRPr lang="fi-FI" dirty="0"/>
          </a:p>
        </p:txBody>
      </p:sp>
      <p:sp>
        <p:nvSpPr>
          <p:cNvPr id="357" name="Text Placeholder 349">
            <a:extLst>
              <a:ext uri="{FF2B5EF4-FFF2-40B4-BE49-F238E27FC236}">
                <a16:creationId xmlns:a16="http://schemas.microsoft.com/office/drawing/2014/main" id="{0E3A67FF-857D-43BD-BE49-918AA872AB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16537" y="2741322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09</a:t>
            </a:r>
            <a:endParaRPr lang="fi-FI" dirty="0"/>
          </a:p>
        </p:txBody>
      </p:sp>
      <p:sp>
        <p:nvSpPr>
          <p:cNvPr id="358" name="Text Placeholder 349">
            <a:extLst>
              <a:ext uri="{FF2B5EF4-FFF2-40B4-BE49-F238E27FC236}">
                <a16:creationId xmlns:a16="http://schemas.microsoft.com/office/drawing/2014/main" id="{402D9A78-AE80-436C-97C6-80F4ACA9144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16536" y="3630971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10</a:t>
            </a:r>
            <a:endParaRPr lang="fi-FI" dirty="0"/>
          </a:p>
        </p:txBody>
      </p:sp>
      <p:sp>
        <p:nvSpPr>
          <p:cNvPr id="359" name="Text Placeholder 349">
            <a:extLst>
              <a:ext uri="{FF2B5EF4-FFF2-40B4-BE49-F238E27FC236}">
                <a16:creationId xmlns:a16="http://schemas.microsoft.com/office/drawing/2014/main" id="{437BA9A4-AEE9-492C-AD54-1F32AF0697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16536" y="4520620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11</a:t>
            </a:r>
            <a:endParaRPr lang="fi-FI" dirty="0"/>
          </a:p>
        </p:txBody>
      </p:sp>
      <p:sp>
        <p:nvSpPr>
          <p:cNvPr id="360" name="Text Placeholder 349">
            <a:extLst>
              <a:ext uri="{FF2B5EF4-FFF2-40B4-BE49-F238E27FC236}">
                <a16:creationId xmlns:a16="http://schemas.microsoft.com/office/drawing/2014/main" id="{CD54CA76-6786-491E-AD81-92312BB3CE4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16536" y="5410269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12</a:t>
            </a:r>
            <a:endParaRPr lang="fi-FI" dirty="0"/>
          </a:p>
        </p:txBody>
      </p:sp>
      <p:sp>
        <p:nvSpPr>
          <p:cNvPr id="362" name="Text Placeholder 349">
            <a:extLst>
              <a:ext uri="{FF2B5EF4-FFF2-40B4-BE49-F238E27FC236}">
                <a16:creationId xmlns:a16="http://schemas.microsoft.com/office/drawing/2014/main" id="{2734ACB1-5660-4C69-8950-C77120CE664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22186" y="961314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07</a:t>
            </a:r>
            <a:endParaRPr lang="fi-FI" dirty="0"/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52B70518-49A2-47E3-AF1D-2849CD2760B4}"/>
              </a:ext>
            </a:extLst>
          </p:cNvPr>
          <p:cNvSpPr/>
          <p:nvPr userDrawn="1"/>
        </p:nvSpPr>
        <p:spPr>
          <a:xfrm>
            <a:off x="-1" y="6867525"/>
            <a:ext cx="4048125" cy="135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E6873E00-DBA0-40EB-8A78-D38C817415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4E7E006F-9DD6-43DA-8C0B-408028C6181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84225" y="961314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9F45C6B2-6D1E-46C0-82ED-3C6E4414654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84225" y="1851025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AE81EFB1-D174-4A63-B85E-D3924EF194D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584225" y="2740736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69501928-E4A8-406B-8E78-5FD1F4E8B58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84225" y="3630447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53380A8B-7F17-439A-8354-21DFC70E9C2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84225" y="4520158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513C2DAE-4920-4C2B-B86B-B78285C9A8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584225" y="5409869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E1679746-49F9-4DC5-AC35-5BDFDC64D49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682983" y="961314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9A278724-AD09-4886-8AEE-61F17EE191E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682983" y="1851025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84AF4F70-4DE3-4DAC-8CD4-CA66986D53C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682983" y="2740736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09043932-7646-46BE-876C-2D4402B2B43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682983" y="3630447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27421D64-8187-4443-9600-C9B9549FCE7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682983" y="4520158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204C7B53-E469-4E88-8D5C-6B2D2FFFA11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682983" y="5409869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51624-EFE5-77AC-2E0F-28E57116DCF3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0A43C1-7D5A-66E1-3C0E-737764CD34F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4" y="559246"/>
            <a:ext cx="3313905" cy="1171575"/>
          </a:xfrm>
        </p:spPr>
        <p:txBody>
          <a:bodyPr anchor="ctr"/>
          <a:lstStyle>
            <a:lvl1pPr marL="0" indent="0" algn="ctr">
              <a:buNone/>
              <a:defRPr sz="4200" b="1">
                <a:solidFill>
                  <a:schemeClr val="bg1"/>
                </a:solidFill>
                <a:latin typeface="Inter" panose="02000503000000020004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Contents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542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5D2062-FD07-480B-BF40-72C67654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D2406-009D-47EB-AD45-06EFF1B28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C40417-2048-73F2-51FE-1211C63312AF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72B8A-017B-F8A8-D760-E5730E19842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118850" y="6642100"/>
            <a:ext cx="10382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B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Classified as Private</a:t>
            </a:r>
          </a:p>
        </p:txBody>
      </p:sp>
    </p:spTree>
    <p:extLst>
      <p:ext uri="{BB962C8B-B14F-4D97-AF65-F5344CB8AC3E}">
        <p14:creationId xmlns:p14="http://schemas.microsoft.com/office/powerpoint/2010/main" val="306996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737" r:id="rId5"/>
    <p:sldLayoutId id="2147483739" r:id="rId6"/>
    <p:sldLayoutId id="2147483741" r:id="rId7"/>
    <p:sldLayoutId id="2147483744" r:id="rId8"/>
    <p:sldLayoutId id="2147483650" r:id="rId9"/>
    <p:sldLayoutId id="2147483718" r:id="rId10"/>
    <p:sldLayoutId id="2147483676" r:id="rId11"/>
    <p:sldLayoutId id="2147483677" r:id="rId12"/>
    <p:sldLayoutId id="2147483678" r:id="rId13"/>
    <p:sldLayoutId id="2147483679" r:id="rId14"/>
    <p:sldLayoutId id="2147483652" r:id="rId15"/>
    <p:sldLayoutId id="2147483724" r:id="rId16"/>
    <p:sldLayoutId id="2147483680" r:id="rId17"/>
    <p:sldLayoutId id="2147483725" r:id="rId18"/>
    <p:sldLayoutId id="2147483746" r:id="rId19"/>
    <p:sldLayoutId id="2147483747" r:id="rId20"/>
    <p:sldLayoutId id="2147483748" r:id="rId21"/>
    <p:sldLayoutId id="2147483749" r:id="rId22"/>
    <p:sldLayoutId id="2147483685" r:id="rId23"/>
    <p:sldLayoutId id="2147483726" r:id="rId24"/>
    <p:sldLayoutId id="2147483719" r:id="rId25"/>
    <p:sldLayoutId id="2147483720" r:id="rId26"/>
    <p:sldLayoutId id="2147483731" r:id="rId27"/>
    <p:sldLayoutId id="2147483734" r:id="rId28"/>
    <p:sldLayoutId id="2147483735" r:id="rId29"/>
    <p:sldLayoutId id="2147483686" r:id="rId30"/>
    <p:sldLayoutId id="2147483687" r:id="rId31"/>
    <p:sldLayoutId id="2147483688" r:id="rId32"/>
    <p:sldLayoutId id="2147483689" r:id="rId33"/>
    <p:sldLayoutId id="2147483696" r:id="rId34"/>
    <p:sldLayoutId id="2147483697" r:id="rId35"/>
    <p:sldLayoutId id="2147483698" r:id="rId36"/>
    <p:sldLayoutId id="2147483700" r:id="rId37"/>
    <p:sldLayoutId id="2147483701" r:id="rId38"/>
    <p:sldLayoutId id="2147483710" r:id="rId39"/>
    <p:sldLayoutId id="2147483721" r:id="rId40"/>
    <p:sldLayoutId id="2147483702" r:id="rId41"/>
    <p:sldLayoutId id="2147483703" r:id="rId42"/>
    <p:sldLayoutId id="2147483704" r:id="rId43"/>
    <p:sldLayoutId id="2147483715" r:id="rId44"/>
    <p:sldLayoutId id="2147483723" r:id="rId45"/>
    <p:sldLayoutId id="2147483727" r:id="rId46"/>
    <p:sldLayoutId id="2147483729" r:id="rId47"/>
    <p:sldLayoutId id="2147483728" r:id="rId48"/>
    <p:sldLayoutId id="2147483730" r:id="rId49"/>
    <p:sldLayoutId id="2147483711" r:id="rId50"/>
    <p:sldLayoutId id="2147483712" r:id="rId51"/>
    <p:sldLayoutId id="2147483713" r:id="rId52"/>
    <p:sldLayoutId id="2147483714" r:id="rId5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200" b="1" kern="1200">
          <a:solidFill>
            <a:schemeClr val="tx1"/>
          </a:solidFill>
          <a:latin typeface="Inter" panose="02000503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.xml"/><Relationship Id="rId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1.xml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3.xml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F4716-9AB7-9314-2F4C-1BCD40D2F8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E" dirty="0"/>
              <a:t>Invoice Processing Time Discovery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E1B8D9-FE99-7B44-D717-B399297CAFFB}"/>
              </a:ext>
            </a:extLst>
          </p:cNvPr>
          <p:cNvSpPr/>
          <p:nvPr/>
        </p:nvSpPr>
        <p:spPr>
          <a:xfrm>
            <a:off x="9117254" y="161554"/>
            <a:ext cx="1390116" cy="5150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Insights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Pro</a:t>
            </a:r>
            <a:endParaRPr kumimoji="0" lang="en-BE" sz="1400" b="0" i="0" u="none" strike="noStrike" kern="1200" cap="none" spc="0" normalizeH="0" baseline="0" noProof="0" dirty="0">
              <a:ln>
                <a:noFill/>
              </a:ln>
              <a:solidFill>
                <a:srgbClr val="120A48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606F27F-3489-14D2-47EA-79A5ACE39003}"/>
              </a:ext>
            </a:extLst>
          </p:cNvPr>
          <p:cNvSpPr/>
          <p:nvPr/>
        </p:nvSpPr>
        <p:spPr>
          <a:xfrm>
            <a:off x="10609982" y="161554"/>
            <a:ext cx="1390116" cy="5150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Insights Essentials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564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3C370E9A-9F01-53AB-21B7-CA8F66621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147277"/>
            <a:ext cx="9541042" cy="650875"/>
          </a:xfrm>
        </p:spPr>
        <p:txBody>
          <a:bodyPr/>
          <a:lstStyle/>
          <a:p>
            <a:r>
              <a:rPr lang="en-BE" sz="3600" dirty="0"/>
              <a:t>Invoice Processing Time Discovery</a:t>
            </a:r>
            <a:br>
              <a:rPr lang="en-BE" sz="3600" dirty="0"/>
            </a:br>
            <a:r>
              <a:rPr lang="en-BE" sz="3600" dirty="0"/>
              <a:t>Invoice Lead Time Analysis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D9DEC2-EDA9-9495-270B-D44B5CD4B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0640" y="2181224"/>
            <a:ext cx="4475796" cy="3822115"/>
          </a:xfrm>
        </p:spPr>
        <p:txBody>
          <a:bodyPr/>
          <a:lstStyle/>
          <a:p>
            <a:r>
              <a:rPr lang="en-BE" dirty="0"/>
              <a:t>This graphic allows you to filter the entire dashboard based on the metrics of ‘On-time payment’, ‘On-time transfer’,’E-Invoices’, ‘Fully matched’, ‘No matching exceptions’, ‘Fully automatically coded’, ‘Single Pass matching’ &amp; ‘Single Pass processing’</a:t>
            </a:r>
          </a:p>
          <a:p>
            <a:r>
              <a:rPr lang="en-BE" dirty="0"/>
              <a:t>You can choose to see the segmentation weight by clicking the drop-down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4E46D8-C1B5-929B-254D-6860E7767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0638" y="1719513"/>
            <a:ext cx="4475796" cy="336550"/>
          </a:xfrm>
        </p:spPr>
        <p:txBody>
          <a:bodyPr/>
          <a:lstStyle/>
          <a:p>
            <a:r>
              <a:rPr lang="en-BE"/>
              <a:t>Invoice Segmentation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16E3B1-6A54-478F-ACB5-5C4ABFD9F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103" y="3469157"/>
            <a:ext cx="4135976" cy="25341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1B1905-8461-EB44-1608-FF26ACAC7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64" y="1773829"/>
            <a:ext cx="5396753" cy="25341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000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981FD4DA-A51C-0DF5-326D-B3B53CDAF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0"/>
            <a:ext cx="9541042" cy="650875"/>
          </a:xfrm>
        </p:spPr>
        <p:txBody>
          <a:bodyPr/>
          <a:lstStyle/>
          <a:p>
            <a:r>
              <a:rPr lang="en-BE" sz="3600" dirty="0"/>
              <a:t>Invoice Processing Time Discovery</a:t>
            </a:r>
            <a:br>
              <a:rPr lang="en-BE" sz="3600" dirty="0"/>
            </a:br>
            <a:r>
              <a:rPr lang="en-BE" sz="3600" dirty="0"/>
              <a:t>Invoice Cycle Time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F4953-DD5D-04F0-1FAA-FF738BCC7A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240" y="2181224"/>
            <a:ext cx="5196840" cy="3822115"/>
          </a:xfrm>
        </p:spPr>
        <p:txBody>
          <a:bodyPr/>
          <a:lstStyle/>
          <a:p>
            <a:r>
              <a:rPr lang="en-BE" dirty="0"/>
              <a:t>Shows the cycle time of invoices on task level</a:t>
            </a:r>
          </a:p>
          <a:p>
            <a:r>
              <a:rPr lang="en-BE" dirty="0"/>
              <a:t>Allows you to set a target which the specific task needs to adhere to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AEC91A-D727-5B1C-C235-F2B41AF96C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38" y="1719513"/>
            <a:ext cx="4374196" cy="336550"/>
          </a:xfrm>
        </p:spPr>
        <p:txBody>
          <a:bodyPr/>
          <a:lstStyle/>
          <a:p>
            <a:r>
              <a:rPr lang="en-BE" dirty="0"/>
              <a:t>Task Cycle Time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F7E151-85B9-D6CF-F6EF-10A5DC36F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1768265"/>
            <a:ext cx="5820480" cy="33214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6FA651-CDA1-0806-24B0-AE76FECC3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334" y="3906881"/>
            <a:ext cx="2487706" cy="2667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120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FA968D4-3E5B-B84E-76FE-E0C0A8D1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50242"/>
            <a:ext cx="9541042" cy="650875"/>
          </a:xfrm>
        </p:spPr>
        <p:txBody>
          <a:bodyPr/>
          <a:lstStyle/>
          <a:p>
            <a:r>
              <a:rPr lang="en-BE" sz="3600" dirty="0"/>
              <a:t>Invoice Processing Time Discovery</a:t>
            </a:r>
            <a:br>
              <a:rPr lang="en-BE" sz="3600" dirty="0"/>
            </a:br>
            <a:r>
              <a:rPr lang="en-BE" sz="3600" dirty="0"/>
              <a:t>Invoice Cycle Time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BD110-C694-1DBC-98AB-2FF6D7E3A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9600" y="2114549"/>
            <a:ext cx="4404676" cy="3822115"/>
          </a:xfrm>
        </p:spPr>
        <p:txBody>
          <a:bodyPr/>
          <a:lstStyle/>
          <a:p>
            <a:r>
              <a:rPr lang="en-BE" dirty="0"/>
              <a:t>Shows the distribution of Cycle time across all of days for the selected tasks &amp; on-target definition (on the top)</a:t>
            </a:r>
          </a:p>
          <a:p>
            <a:r>
              <a:rPr lang="en-BE" dirty="0"/>
              <a:t>Yellow will show the on-target lead times, blue will show the off-target lead times</a:t>
            </a:r>
          </a:p>
          <a:p>
            <a:r>
              <a:rPr lang="en-BE" dirty="0"/>
              <a:t>The scale will adjust the bottom axis, and set the intervals</a:t>
            </a:r>
          </a:p>
          <a:p>
            <a:pPr lvl="1"/>
            <a:r>
              <a:rPr lang="en-BE" dirty="0"/>
              <a:t>Example: This is useful if you want to see how many invoices have a lead time of for instance +10 or +20 days</a:t>
            </a:r>
          </a:p>
          <a:p>
            <a:endParaRPr lang="en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05EC21-8C57-63D7-A5F4-B0F9599E15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9598" y="1652838"/>
            <a:ext cx="4404676" cy="336550"/>
          </a:xfrm>
        </p:spPr>
        <p:txBody>
          <a:bodyPr/>
          <a:lstStyle/>
          <a:p>
            <a:r>
              <a:rPr lang="en-BE" dirty="0"/>
              <a:t>Distribution of task Cycle Times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1B2F76-9F75-C1AF-9838-82871462B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58" y="1821113"/>
            <a:ext cx="6172200" cy="21067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506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0E1C9ACC-8679-ED1B-B56C-212C31722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0" y="76212"/>
            <a:ext cx="9541042" cy="650875"/>
          </a:xfrm>
        </p:spPr>
        <p:txBody>
          <a:bodyPr/>
          <a:lstStyle/>
          <a:p>
            <a:r>
              <a:rPr lang="en-BE" sz="3600" dirty="0"/>
              <a:t>Invoice Processing Time Discovery</a:t>
            </a:r>
            <a:br>
              <a:rPr lang="en-BE" sz="3600" dirty="0"/>
            </a:br>
            <a:r>
              <a:rPr lang="en-BE" sz="3600" dirty="0"/>
              <a:t>Invoice Cycle Time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AA982-BEFD-5D09-81E2-22CBFAF875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4160" y="2181224"/>
            <a:ext cx="5522276" cy="3822115"/>
          </a:xfrm>
        </p:spPr>
        <p:txBody>
          <a:bodyPr/>
          <a:lstStyle/>
          <a:p>
            <a:r>
              <a:rPr lang="en-BE" dirty="0"/>
              <a:t>This dashboard shows ‘Invoice count’, ‘Task count’, ‘Task Cycle Time’ &amp; ‘% on target’</a:t>
            </a:r>
          </a:p>
          <a:p>
            <a:r>
              <a:rPr lang="en-BE" dirty="0"/>
              <a:t>Select 2 dimensions in the dropdowns to change the first column, and pivot the data based on the following values:</a:t>
            </a:r>
          </a:p>
          <a:p>
            <a:endParaRPr lang="en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FF6AA-78EF-33DC-583C-CA94B5151D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4159" y="1719513"/>
            <a:ext cx="5522275" cy="336550"/>
          </a:xfrm>
        </p:spPr>
        <p:txBody>
          <a:bodyPr/>
          <a:lstStyle/>
          <a:p>
            <a:r>
              <a:rPr lang="en-BE"/>
              <a:t>Performance based on Dimensions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8CADCB-4006-416F-5637-8C75FA502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627" y="1719513"/>
            <a:ext cx="3588376" cy="44129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9358EC-52B4-EAB8-D3A3-ECF652E125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697"/>
          <a:stretch/>
        </p:blipFill>
        <p:spPr>
          <a:xfrm>
            <a:off x="5643131" y="4306045"/>
            <a:ext cx="2462165" cy="19244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980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13A98-9E39-9C1B-6169-8B8AB7A62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294C58-383B-6F48-847F-A8F6EAEF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Invoice Processing Time Discovery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975E5-1044-30F0-46CD-60F6D50634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600" b="1" i="0">
                <a:solidFill>
                  <a:srgbClr val="292A2E"/>
                </a:solidFill>
                <a:effectLst/>
                <a:latin typeface="ui-sans-serif"/>
              </a:rPr>
              <a:t>Summary of the </a:t>
            </a:r>
            <a:r>
              <a:rPr lang="en-BE" sz="1600" b="1" i="0">
                <a:solidFill>
                  <a:srgbClr val="292A2E"/>
                </a:solidFill>
                <a:effectLst/>
                <a:latin typeface="ui-sans-serif"/>
              </a:rPr>
              <a:t>Reporting</a:t>
            </a:r>
            <a:r>
              <a:rPr lang="en-US" sz="1600" b="1" i="0">
                <a:solidFill>
                  <a:srgbClr val="292A2E"/>
                </a:solidFill>
                <a:effectLst/>
                <a:latin typeface="ui-sans-serif"/>
              </a:rPr>
              <a:t>: </a:t>
            </a:r>
            <a:endParaRPr lang="en-BE" sz="1600" b="1" i="0">
              <a:solidFill>
                <a:srgbClr val="292A2E"/>
              </a:solidFill>
              <a:effectLst/>
              <a:latin typeface="ui-sans-serif"/>
            </a:endParaRPr>
          </a:p>
          <a:p>
            <a:pPr lvl="1"/>
            <a:r>
              <a:rPr lang="en-BE" sz="1400" i="0">
                <a:solidFill>
                  <a:srgbClr val="292A2E"/>
                </a:solidFill>
                <a:effectLst/>
                <a:latin typeface="ui-sans-serif"/>
              </a:rPr>
              <a:t>These dashboards provide a comprehensive overview on the time Invoices take to move through the AP process</a:t>
            </a:r>
          </a:p>
          <a:p>
            <a:pPr lvl="1"/>
            <a:r>
              <a:rPr lang="en-BE" sz="1400" i="0">
                <a:solidFill>
                  <a:srgbClr val="292A2E"/>
                </a:solidFill>
                <a:effectLst/>
                <a:latin typeface="ui-sans-serif"/>
              </a:rPr>
              <a:t>The dashboard </a:t>
            </a:r>
            <a:r>
              <a:rPr lang="en-US" sz="1400" i="0">
                <a:solidFill>
                  <a:srgbClr val="292A2E"/>
                </a:solidFill>
                <a:effectLst/>
                <a:latin typeface="ui-sans-serif"/>
              </a:rPr>
              <a:t>provides valuable insights into invoice handling efficiency through two focused sheets: Invoice Lead Time Analysis and Task Cycle Time Analysis. </a:t>
            </a:r>
            <a:endParaRPr lang="en-BE" sz="1400" i="0">
              <a:solidFill>
                <a:srgbClr val="292A2E"/>
              </a:solidFill>
              <a:effectLst/>
              <a:latin typeface="ui-sans-serif"/>
            </a:endParaRPr>
          </a:p>
          <a:p>
            <a:pPr lvl="1"/>
            <a:r>
              <a:rPr lang="en-US" sz="1400" i="0">
                <a:solidFill>
                  <a:srgbClr val="292A2E"/>
                </a:solidFill>
                <a:effectLst/>
                <a:latin typeface="ui-sans-serif"/>
              </a:rPr>
              <a:t>The Invoice Lead Time Analysis sheet visualizes lead time between various invoice stages, offering a detailed breakdown of processing duration across key invoice dates. It also highlights performance trends by organization and supplier, enabling users to identify delays and optimization opportunities. </a:t>
            </a:r>
            <a:endParaRPr lang="en-BE" sz="1400" i="0">
              <a:solidFill>
                <a:srgbClr val="292A2E"/>
              </a:solidFill>
              <a:effectLst/>
              <a:latin typeface="ui-sans-serif"/>
            </a:endParaRPr>
          </a:p>
          <a:p>
            <a:pPr lvl="1"/>
            <a:r>
              <a:rPr lang="en-US" sz="1400" i="0">
                <a:solidFill>
                  <a:srgbClr val="292A2E"/>
                </a:solidFill>
                <a:effectLst/>
                <a:latin typeface="ui-sans-serif"/>
              </a:rPr>
              <a:t>The Task Cycle Time Analysis sheet focuses on task-level performance, displaying task counts and analyzing cycle times for individual tasks or the entire process collectively. </a:t>
            </a:r>
            <a:endParaRPr lang="en-BE" sz="1400" i="0">
              <a:solidFill>
                <a:srgbClr val="292A2E"/>
              </a:solidFill>
              <a:effectLst/>
              <a:latin typeface="ui-sans-serif"/>
            </a:endParaRPr>
          </a:p>
          <a:p>
            <a:pPr lvl="1"/>
            <a:r>
              <a:rPr lang="en-US" sz="1400" i="0">
                <a:solidFill>
                  <a:srgbClr val="292A2E"/>
                </a:solidFill>
                <a:effectLst/>
                <a:latin typeface="ui-sans-serif"/>
              </a:rPr>
              <a:t>Together, these sheets empower organizations to pinpoint inefficiencies, enhance processing speed, and improve overall invoice management.</a:t>
            </a:r>
            <a:endParaRPr lang="en-BE" sz="1400" i="0">
              <a:solidFill>
                <a:srgbClr val="292A2E"/>
              </a:solidFill>
              <a:effectLst/>
              <a:latin typeface="ui-sans-serif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2E4D5C-D33A-B1D6-37F2-333A6BE077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BE"/>
              <a:t>Invoice Processing Time Discovery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356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38E9B-9401-DBDE-5CF0-FA8779D5D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14775-1C15-B9CA-65A6-4F4C2143F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Invoice Processing Time Discovery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65E97F-D52C-C33E-C4C0-30E0394AE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680" y="1341058"/>
            <a:ext cx="8250424" cy="50851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863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38E9B-9401-DBDE-5CF0-FA8779D5D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514775-1C15-B9CA-65A6-4F4C2143F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Invoice Processing Time Discovery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1EF65A-4A9B-F945-4C5A-A50D7C89B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720" y="1274296"/>
            <a:ext cx="8308696" cy="51281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141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87AAB2-0F15-DDF8-CE09-B7F89D91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458"/>
          <a:stretch/>
        </p:blipFill>
        <p:spPr>
          <a:xfrm>
            <a:off x="0" y="1311952"/>
            <a:ext cx="12192000" cy="2372763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DC78C0F-D02D-CBFF-894C-32BE4E48746B}"/>
              </a:ext>
            </a:extLst>
          </p:cNvPr>
          <p:cNvSpPr txBox="1">
            <a:spLocks/>
          </p:cNvSpPr>
          <p:nvPr/>
        </p:nvSpPr>
        <p:spPr>
          <a:xfrm>
            <a:off x="137547" y="3753081"/>
            <a:ext cx="6315310" cy="30607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1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Start date: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Select the beginning of the time interval. The selected date is included.</a:t>
            </a:r>
            <a:endParaRPr kumimoji="0" lang="en-BE" sz="1100" b="0" i="0" u="none" strike="noStrike" kern="1200" cap="none" spc="0" normalizeH="0" baseline="0" noProof="0" dirty="0">
              <a:ln>
                <a:noFill/>
              </a:ln>
              <a:solidFill>
                <a:srgbClr val="120A48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1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End date: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Select the end of the time interval. The selected date is included</a:t>
            </a:r>
            <a:endParaRPr kumimoji="0" lang="en-BE" sz="1100" b="0" i="0" u="none" strike="noStrike" kern="1200" cap="none" spc="0" normalizeH="0" baseline="0" noProof="0" dirty="0">
              <a:ln>
                <a:noFill/>
              </a:ln>
              <a:solidFill>
                <a:srgbClr val="120A48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Time resolution for KPIs</a:t>
            </a:r>
            <a:r>
              <a:rPr kumimoji="0" lang="en-BE" sz="11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Select how to group data over time. Options include per month, per quarter, or per year. </a:t>
            </a:r>
            <a:endParaRPr kumimoji="0" lang="en-BE" sz="1100" b="0" i="0" u="none" strike="noStrike" kern="1200" cap="none" spc="0" normalizeH="0" baseline="0" noProof="0" dirty="0">
              <a:ln>
                <a:noFill/>
              </a:ln>
              <a:solidFill>
                <a:srgbClr val="120A48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Organization</a:t>
            </a:r>
            <a:r>
              <a:rPr kumimoji="0" lang="en-BE" sz="11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: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Filter data by</a:t>
            </a:r>
            <a:r>
              <a:rPr kumimoji="0" lang="en-BE" sz="11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 your company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 organizations.</a:t>
            </a:r>
            <a:endParaRPr kumimoji="0" lang="en-BE" sz="1100" b="0" i="0" u="none" strike="noStrike" kern="1200" cap="none" spc="0" normalizeH="0" baseline="0" noProof="0" dirty="0">
              <a:ln>
                <a:noFill/>
              </a:ln>
              <a:solidFill>
                <a:srgbClr val="120A48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1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Supplier: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Filter data by suppliers.</a:t>
            </a:r>
            <a:endParaRPr kumimoji="0" lang="en-BE" sz="1100" b="0" i="0" u="none" strike="noStrike" kern="1200" cap="none" spc="0" normalizeH="0" baseline="0" noProof="0" dirty="0">
              <a:ln>
                <a:noFill/>
              </a:ln>
              <a:solidFill>
                <a:srgbClr val="120A48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1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Invoice Association: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Filter data </a:t>
            </a:r>
            <a:r>
              <a:rPr kumimoji="0" lang="en-BE" sz="11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based on whether the invoices are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 </a:t>
            </a:r>
            <a:r>
              <a:rPr kumimoji="0" lang="en-BE" sz="11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PO, Spend Plan or Non-PO invoices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1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Invoice Origin: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Filter data by invoice origin</a:t>
            </a:r>
            <a:endParaRPr kumimoji="0" lang="en-BE" sz="1100" b="0" i="0" u="none" strike="noStrike" kern="1200" cap="none" spc="0" normalizeH="0" baseline="0" noProof="0" dirty="0">
              <a:ln>
                <a:noFill/>
              </a:ln>
              <a:solidFill>
                <a:srgbClr val="120A48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1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Invoice Type: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Filter data by invoice type.</a:t>
            </a:r>
            <a:endParaRPr kumimoji="0" lang="en-BE" sz="1100" b="0" i="0" u="none" strike="noStrike" kern="1200" cap="none" spc="0" normalizeH="0" baseline="0" noProof="0" dirty="0">
              <a:ln>
                <a:noFill/>
              </a:ln>
              <a:solidFill>
                <a:srgbClr val="120A48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1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Task Automation: </a:t>
            </a:r>
            <a:r>
              <a:rPr kumimoji="0" lang="en-BE" sz="11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Select to show only manual or Automatic tasks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100" b="1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Task Cycle Time: </a:t>
            </a:r>
            <a:r>
              <a:rPr kumimoji="0" lang="en-BE" sz="11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Include or exclude weekends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120A48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BE" sz="1100" b="0" i="0" u="none" strike="noStrike" kern="1200" cap="none" spc="0" normalizeH="0" baseline="0" noProof="0" dirty="0">
              <a:ln>
                <a:noFill/>
              </a:ln>
              <a:solidFill>
                <a:srgbClr val="120A48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46AB89DC-A042-27B4-13B5-398011BE2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98681"/>
            <a:ext cx="10591800" cy="650875"/>
          </a:xfrm>
        </p:spPr>
        <p:txBody>
          <a:bodyPr/>
          <a:lstStyle/>
          <a:p>
            <a:r>
              <a:rPr lang="en-BE" sz="3600" dirty="0"/>
              <a:t>Invoice Processing Time Discovery </a:t>
            </a:r>
            <a:r>
              <a:rPr lang="fi-FI" sz="3600" dirty="0"/>
              <a:t>- </a:t>
            </a:r>
            <a:r>
              <a:rPr lang="en-BE" sz="3600" dirty="0"/>
              <a:t>Controls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2FCAFAF-9841-9537-6A9D-B2817319D8FB}"/>
              </a:ext>
            </a:extLst>
          </p:cNvPr>
          <p:cNvSpPr txBox="1">
            <a:spLocks/>
          </p:cNvSpPr>
          <p:nvPr/>
        </p:nvSpPr>
        <p:spPr>
          <a:xfrm>
            <a:off x="6418841" y="3718898"/>
            <a:ext cx="5618828" cy="30607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100" b="1" i="0" u="none" strike="noStrike" kern="1200" cap="none" spc="0" normalizeH="0" baseline="0" noProof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SSC name</a:t>
            </a:r>
            <a:r>
              <a:rPr kumimoji="0" lang="en-BE" sz="1100" b="0" i="0" u="none" strike="noStrike" kern="1200" cap="none" spc="0" normalizeH="0" baseline="0" noProof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: Filter per your defined Shared Service Center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100" b="1" i="0" u="none" strike="noStrike" kern="1200" cap="none" spc="0" normalizeH="0" baseline="0" noProof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Organization Level 1: </a:t>
            </a:r>
            <a:r>
              <a:rPr kumimoji="0" lang="en-BE" sz="1100" b="0" i="0" u="none" strike="noStrike" kern="1200" cap="none" spc="0" normalizeH="0" baseline="0" noProof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Filter on the highest level of Organization in AP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100" b="1" i="0" u="none" strike="noStrike" kern="1200" cap="none" spc="0" normalizeH="0" baseline="0" noProof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Organization Level 2: </a:t>
            </a:r>
            <a:r>
              <a:rPr kumimoji="0" lang="en-BE" sz="1100" b="0" i="0" u="none" strike="noStrike" kern="1200" cap="none" spc="0" normalizeH="0" baseline="0" noProof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Filter on the Second highest level of Organization in AP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100" b="1" i="0" u="none" strike="noStrike" kern="1200" cap="none" spc="0" normalizeH="0" baseline="0" noProof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Organization Level 3</a:t>
            </a:r>
            <a:r>
              <a:rPr kumimoji="0" lang="en-BE" sz="1100" b="0" i="0" u="none" strike="noStrike" kern="1200" cap="none" spc="0" normalizeH="0" baseline="0" noProof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: Filter on the Third highest level of Organization in AP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100" b="1" i="0" u="none" strike="noStrike" kern="1200" cap="none" spc="0" normalizeH="0" baseline="0" noProof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Organization Level 4: </a:t>
            </a:r>
            <a:r>
              <a:rPr kumimoji="0" lang="en-BE" sz="1100" b="0" i="0" u="none" strike="noStrike" kern="1200" cap="none" spc="0" normalizeH="0" baseline="0" noProof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Filter on the Fourth highest level of Organization in AP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100" b="1" i="0" u="none" strike="noStrike" kern="1200" cap="none" spc="0" normalizeH="0" baseline="0" noProof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Organization Level 5</a:t>
            </a:r>
            <a:r>
              <a:rPr kumimoji="0" lang="en-BE" sz="1100" b="0" i="0" u="none" strike="noStrike" kern="1200" cap="none" spc="0" normalizeH="0" baseline="0" noProof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: Filter on the Fifth highest level of Organization in AP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1100" b="1" i="0" u="none" strike="noStrike" kern="1200" cap="none" spc="0" normalizeH="0" baseline="0" noProof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</a:t>
            </a:r>
            <a:r>
              <a:rPr kumimoji="0" lang="fi-FI" sz="1100" b="1" i="0" u="none" strike="noStrike" kern="1200" cap="none" spc="0" normalizeH="0" baseline="0" noProof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h</a:t>
            </a:r>
            <a:r>
              <a:rPr kumimoji="0" lang="en-BE" sz="1100" b="1" i="0" u="none" strike="noStrike" kern="1200" cap="none" spc="0" normalizeH="0" baseline="0" noProof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ow Invoice List: </a:t>
            </a:r>
            <a:r>
              <a:rPr kumimoji="0" lang="en-BE" sz="1100" b="0" i="0" u="none" strike="noStrike" kern="1200" cap="none" spc="0" normalizeH="0" baseline="0" noProof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</a:t>
            </a: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h</a:t>
            </a:r>
            <a:r>
              <a:rPr kumimoji="0" lang="en-BE" sz="1100" b="0" i="0" u="none" strike="noStrike" kern="1200" cap="none" spc="0" normalizeH="0" baseline="0" noProof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ow the list of Invoices for the data selected in the dashboard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313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A03D14-E2FC-3155-60FF-30C068C0A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03786"/>
            <a:ext cx="9541042" cy="650875"/>
          </a:xfrm>
        </p:spPr>
        <p:txBody>
          <a:bodyPr/>
          <a:lstStyle/>
          <a:p>
            <a:r>
              <a:rPr lang="en-BE" sz="3600" dirty="0"/>
              <a:t>Invoice Processing Time Discovery</a:t>
            </a:r>
            <a:r>
              <a:rPr lang="fi-FI" sz="3600" dirty="0"/>
              <a:t> - </a:t>
            </a:r>
            <a:br>
              <a:rPr lang="en-BE" sz="3600" dirty="0"/>
            </a:br>
            <a:r>
              <a:rPr lang="en-BE" sz="3600" dirty="0"/>
              <a:t>Invoice Lead Time Analysis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D9DEC2-EDA9-9495-270B-D44B5CD4B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46520" y="2056063"/>
            <a:ext cx="5024120" cy="3826577"/>
          </a:xfrm>
        </p:spPr>
        <p:txBody>
          <a:bodyPr/>
          <a:lstStyle/>
          <a:p>
            <a:r>
              <a:rPr lang="en-BE" sz="1600" dirty="0"/>
              <a:t>Lead Time: Start date - allows you to select when to start calculating the lead time</a:t>
            </a:r>
          </a:p>
          <a:p>
            <a:r>
              <a:rPr lang="en-BE" sz="1600" dirty="0"/>
              <a:t>Lead Time: End date – allows you to select when the lead time calculation should end</a:t>
            </a:r>
          </a:p>
          <a:p>
            <a:r>
              <a:rPr lang="en-BE" sz="1600" dirty="0"/>
              <a:t>For both, these are the options:</a:t>
            </a:r>
          </a:p>
          <a:p>
            <a:pPr lvl="1"/>
            <a:r>
              <a:rPr lang="en-BE" sz="1600" dirty="0"/>
              <a:t>Creation date (when the invoice enters the AP system)</a:t>
            </a:r>
          </a:p>
          <a:p>
            <a:pPr lvl="1"/>
            <a:r>
              <a:rPr lang="en-BE" sz="1600" dirty="0"/>
              <a:t>Invoice date (from the invoice)</a:t>
            </a:r>
          </a:p>
          <a:p>
            <a:pPr lvl="1"/>
            <a:r>
              <a:rPr lang="en-BE" sz="1600" dirty="0"/>
              <a:t>Voucher date (from the invoice – usually = invoice date)</a:t>
            </a:r>
          </a:p>
          <a:p>
            <a:pPr lvl="1"/>
            <a:r>
              <a:rPr lang="en-BE" sz="1600" dirty="0"/>
              <a:t>Transfer date (when transferred to ERP)</a:t>
            </a:r>
          </a:p>
          <a:p>
            <a:pPr lvl="1"/>
            <a:r>
              <a:rPr lang="en-BE" sz="1600" dirty="0"/>
              <a:t>Payment date (feedback from ERP)</a:t>
            </a:r>
          </a:p>
          <a:p>
            <a:pPr lvl="1"/>
            <a:r>
              <a:rPr lang="en-BE" sz="1600" dirty="0"/>
              <a:t>Due date (from the invoice)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4E46D8-C1B5-929B-254D-6860E7767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6522" y="1599990"/>
            <a:ext cx="10028235" cy="336550"/>
          </a:xfrm>
        </p:spPr>
        <p:txBody>
          <a:bodyPr/>
          <a:lstStyle/>
          <a:p>
            <a:r>
              <a:rPr lang="en-BE" dirty="0"/>
              <a:t>Lead Time: Time Evolution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CD399D-59D9-F76C-D845-26BDAFB83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1768265"/>
            <a:ext cx="5699869" cy="33214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107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A03D14-E2FC-3155-60FF-30C068C0A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0" y="111125"/>
            <a:ext cx="9541042" cy="650875"/>
          </a:xfrm>
        </p:spPr>
        <p:txBody>
          <a:bodyPr/>
          <a:lstStyle/>
          <a:p>
            <a:r>
              <a:rPr lang="en-BE" sz="3600" dirty="0"/>
              <a:t>Invoice Processing Time Discovery</a:t>
            </a:r>
            <a:r>
              <a:rPr lang="fi-FI" sz="3600" dirty="0"/>
              <a:t> -</a:t>
            </a:r>
            <a:br>
              <a:rPr lang="en-BE" sz="3600" dirty="0"/>
            </a:br>
            <a:r>
              <a:rPr lang="en-BE" sz="3600" dirty="0"/>
              <a:t>Invoice Lead Time Analysis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D9DEC2-EDA9-9495-270B-D44B5CD4B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0640" y="2056063"/>
            <a:ext cx="5207316" cy="3822115"/>
          </a:xfrm>
        </p:spPr>
        <p:txBody>
          <a:bodyPr/>
          <a:lstStyle/>
          <a:p>
            <a:r>
              <a:rPr lang="en-BE" sz="1600" dirty="0"/>
              <a:t>Lead Time: Target (days) allows you to set a target amount of days in which the invoice should move from the set Start Date to the set End date</a:t>
            </a:r>
          </a:p>
          <a:p>
            <a:r>
              <a:rPr lang="en-BE" sz="1600" dirty="0"/>
              <a:t>The graph below will show you the lead times of all of the months (or other time resolution selected in controls)</a:t>
            </a:r>
          </a:p>
          <a:p>
            <a:r>
              <a:rPr lang="en-BE" sz="1600" dirty="0"/>
              <a:t>T</a:t>
            </a:r>
            <a:r>
              <a:rPr lang="fi-FI" sz="1600" dirty="0"/>
              <a:t>h</a:t>
            </a:r>
            <a:r>
              <a:rPr lang="en-BE" sz="1600" dirty="0"/>
              <a:t>e red line &amp; numbers are the average lead times for the selected lead time.</a:t>
            </a:r>
          </a:p>
          <a:p>
            <a:r>
              <a:rPr lang="en-BE" sz="1600" dirty="0"/>
              <a:t>The columns will change color and show you the amount of invoices within the set target within the bars</a:t>
            </a:r>
          </a:p>
          <a:p>
            <a:r>
              <a:rPr lang="en-BE" sz="1600" dirty="0"/>
              <a:t>Example on the left: </a:t>
            </a:r>
          </a:p>
          <a:p>
            <a:pPr lvl="1"/>
            <a:r>
              <a:rPr lang="en-BE" sz="1600" dirty="0"/>
              <a:t>Yellow = number of invoices Inside the target</a:t>
            </a:r>
          </a:p>
          <a:p>
            <a:pPr lvl="1"/>
            <a:r>
              <a:rPr lang="en-BE" sz="1600" dirty="0"/>
              <a:t>Blue = Outside of the target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4E46D8-C1B5-929B-254D-6860E7767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1919" y="1594352"/>
            <a:ext cx="5207315" cy="336550"/>
          </a:xfrm>
        </p:spPr>
        <p:txBody>
          <a:bodyPr/>
          <a:lstStyle/>
          <a:p>
            <a:r>
              <a:rPr lang="en-BE" dirty="0"/>
              <a:t>Lead Time: Time Evolution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ADBED9-96A2-C6D0-646A-D7D941E14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64" y="1741033"/>
            <a:ext cx="5867436" cy="337593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397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47BC6228-6B70-7F12-76B9-D75BA51C4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79188"/>
            <a:ext cx="9541042" cy="650875"/>
          </a:xfrm>
        </p:spPr>
        <p:txBody>
          <a:bodyPr/>
          <a:lstStyle/>
          <a:p>
            <a:r>
              <a:rPr lang="en-BE" sz="3600" dirty="0"/>
              <a:t>Invoice Processing Time Discovery</a:t>
            </a:r>
            <a:br>
              <a:rPr lang="en-BE" sz="3600" dirty="0"/>
            </a:br>
            <a:r>
              <a:rPr lang="en-BE" sz="3600" dirty="0"/>
              <a:t>Invoice Lead Time Analysis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9FEA1D-4FE1-4B40-518C-7843AA642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2346462"/>
            <a:ext cx="6390341" cy="3822115"/>
          </a:xfrm>
        </p:spPr>
        <p:txBody>
          <a:bodyPr/>
          <a:lstStyle/>
          <a:p>
            <a:r>
              <a:rPr lang="en-BE" dirty="0"/>
              <a:t>This dashboard shows ‘Invoice count’, ‘Average lead time’ &amp; ‘% on target’</a:t>
            </a:r>
          </a:p>
          <a:p>
            <a:r>
              <a:rPr lang="en-BE" dirty="0"/>
              <a:t>Select 2 dimensions in the dropdowns to change the first column, and pivot the data based on the following values:</a:t>
            </a:r>
          </a:p>
          <a:p>
            <a:endParaRPr lang="en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4E46D8-C1B5-929B-254D-6860E7767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1796048"/>
            <a:ext cx="10028235" cy="336550"/>
          </a:xfrm>
        </p:spPr>
        <p:txBody>
          <a:bodyPr/>
          <a:lstStyle/>
          <a:p>
            <a:r>
              <a:rPr lang="en-BE"/>
              <a:t>Performance Based on Dimensions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D6900A9-A4E5-C0ED-1B28-40974F96090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349048" y="4343563"/>
            <a:ext cx="2347912" cy="124301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A6A1A2-0DB7-09CE-07DE-2BE9D51107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119" b="2083"/>
          <a:stretch/>
        </p:blipFill>
        <p:spPr>
          <a:xfrm>
            <a:off x="481518" y="1796048"/>
            <a:ext cx="5320141" cy="37905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142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F1E281EC-3833-5E41-EE1B-6553E088F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46478"/>
            <a:ext cx="9541042" cy="650875"/>
          </a:xfrm>
        </p:spPr>
        <p:txBody>
          <a:bodyPr/>
          <a:lstStyle/>
          <a:p>
            <a:r>
              <a:rPr lang="en-BE" sz="3600" dirty="0"/>
              <a:t>Invoice Processing Time Discovery</a:t>
            </a:r>
            <a:br>
              <a:rPr lang="en-BE" sz="3600" dirty="0"/>
            </a:br>
            <a:r>
              <a:rPr lang="en-BE" sz="3600" dirty="0"/>
              <a:t>Invoice Lead Time Analysis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D9DEC2-EDA9-9495-270B-D44B5CD4B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90080" y="2181224"/>
            <a:ext cx="4689156" cy="3822115"/>
          </a:xfrm>
        </p:spPr>
        <p:txBody>
          <a:bodyPr/>
          <a:lstStyle/>
          <a:p>
            <a:r>
              <a:rPr lang="en-BE" dirty="0"/>
              <a:t>This graph shows you the invoices per invoice lead time which is affected by the controls above</a:t>
            </a:r>
          </a:p>
          <a:p>
            <a:r>
              <a:rPr lang="en-BE" dirty="0"/>
              <a:t>Yellow will show the on-target lead times, blue will show the off-target lead times</a:t>
            </a:r>
          </a:p>
          <a:p>
            <a:r>
              <a:rPr lang="en-BE" dirty="0"/>
              <a:t>The scale will adjust the bottom axis, and set the intervals</a:t>
            </a:r>
          </a:p>
          <a:p>
            <a:pPr lvl="1"/>
            <a:r>
              <a:rPr lang="en-BE" dirty="0"/>
              <a:t>Example: This is useful if you want to see how many invoices have a lead time for instance +10 or +20 days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4E46D8-C1B5-929B-254D-6860E7767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90078" y="1719513"/>
            <a:ext cx="4689156" cy="336550"/>
          </a:xfrm>
        </p:spPr>
        <p:txBody>
          <a:bodyPr/>
          <a:lstStyle/>
          <a:p>
            <a:r>
              <a:rPr lang="en-BE"/>
              <a:t>Distribution of Invoice Lead Times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02E7B-655E-C66F-BA18-93A174EB3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" y="1831273"/>
            <a:ext cx="6399238" cy="24327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11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Basware - Now it all just happens">
      <a:dk1>
        <a:srgbClr val="120A48"/>
      </a:dk1>
      <a:lt1>
        <a:sysClr val="window" lastClr="FFFFFF"/>
      </a:lt1>
      <a:dk2>
        <a:srgbClr val="333333"/>
      </a:dk2>
      <a:lt2>
        <a:srgbClr val="EAEFFF"/>
      </a:lt2>
      <a:accent1>
        <a:srgbClr val="04D3AA"/>
      </a:accent1>
      <a:accent2>
        <a:srgbClr val="549CFF"/>
      </a:accent2>
      <a:accent3>
        <a:srgbClr val="FA6496"/>
      </a:accent3>
      <a:accent4>
        <a:srgbClr val="6404DA"/>
      </a:accent4>
      <a:accent5>
        <a:srgbClr val="120A48"/>
      </a:accent5>
      <a:accent6>
        <a:srgbClr val="EAEFFF"/>
      </a:accent6>
      <a:hlink>
        <a:srgbClr val="549CFF"/>
      </a:hlink>
      <a:folHlink>
        <a:srgbClr val="6404DA"/>
      </a:folHlink>
    </a:clrScheme>
    <a:fontScheme name="Inter">
      <a:majorFont>
        <a:latin typeface="Inter Extra 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ware Presentation Template Finalized" id="{4CCE0CB5-D4AF-4997-8FDF-098AC69A3CFF}" vid="{84E051C0-A685-4E5A-97D0-7963A542A4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f7afc72-a310-4c93-83e9-21ce9b8f8abd" xsi:nil="true"/>
    <lcf76f155ced4ddcb4097134ff3c332f xmlns="d8732223-c9df-4e1c-8a15-8e2d35da786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BA14B6F5C04C4388980EA7648E7B7F" ma:contentTypeVersion="14" ma:contentTypeDescription="Create a new document." ma:contentTypeScope="" ma:versionID="91ad081767c4ab8bebc35d904d06ca04">
  <xsd:schema xmlns:xsd="http://www.w3.org/2001/XMLSchema" xmlns:xs="http://www.w3.org/2001/XMLSchema" xmlns:p="http://schemas.microsoft.com/office/2006/metadata/properties" xmlns:ns2="d8732223-c9df-4e1c-8a15-8e2d35da7866" xmlns:ns3="bf7afc72-a310-4c93-83e9-21ce9b8f8abd" targetNamespace="http://schemas.microsoft.com/office/2006/metadata/properties" ma:root="true" ma:fieldsID="07f2e5efa26c1d5d558fe4face5794ee" ns2:_="" ns3:_="">
    <xsd:import namespace="d8732223-c9df-4e1c-8a15-8e2d35da7866"/>
    <xsd:import namespace="bf7afc72-a310-4c93-83e9-21ce9b8f8a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32223-c9df-4e1c-8a15-8e2d35da78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7b19439-60cf-4e0a-9723-6b74af8c3c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afc72-a310-4c93-83e9-21ce9b8f8ab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4ac04e8-da66-42a4-98c8-493df02263cd}" ma:internalName="TaxCatchAll" ma:showField="CatchAllData" ma:web="bf7afc72-a310-4c93-83e9-21ce9b8f8a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EB8E7E-697A-46BA-A455-7CD54960D728}">
  <ds:schemaRefs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bf7afc72-a310-4c93-83e9-21ce9b8f8abd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d8732223-c9df-4e1c-8a15-8e2d35da7866"/>
  </ds:schemaRefs>
</ds:datastoreItem>
</file>

<file path=customXml/itemProps2.xml><?xml version="1.0" encoding="utf-8"?>
<ds:datastoreItem xmlns:ds="http://schemas.openxmlformats.org/officeDocument/2006/customXml" ds:itemID="{FC9D5B1A-25DD-4813-B055-2D37A0F034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21ACCC-E8FD-421A-990E-75B3B482DF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732223-c9df-4e1c-8a15-8e2d35da7866"/>
    <ds:schemaRef ds:uri="bf7afc72-a310-4c93-83e9-21ce9b8f8a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1047</TotalTime>
  <Words>1025</Words>
  <Application>Microsoft Office PowerPoint</Application>
  <PresentationFormat>Widescreen</PresentationFormat>
  <Paragraphs>82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Invoice Processing Time Discovery</vt:lpstr>
      <vt:lpstr>Invoice Processing Time Discovery</vt:lpstr>
      <vt:lpstr>Invoice Processing Time Discovery</vt:lpstr>
      <vt:lpstr>Invoice Processing Time Discovery</vt:lpstr>
      <vt:lpstr>Invoice Processing Time Discovery - Controls</vt:lpstr>
      <vt:lpstr>Invoice Processing Time Discovery -  Invoice Lead Time Analysis</vt:lpstr>
      <vt:lpstr>Invoice Processing Time Discovery - Invoice Lead Time Analysis</vt:lpstr>
      <vt:lpstr>Invoice Processing Time Discovery Invoice Lead Time Analysis</vt:lpstr>
      <vt:lpstr>Invoice Processing Time Discovery Invoice Lead Time Analysis</vt:lpstr>
      <vt:lpstr>Invoice Processing Time Discovery Invoice Lead Time Analysis</vt:lpstr>
      <vt:lpstr>Invoice Processing Time Discovery Invoice Cycle Time Analysis</vt:lpstr>
      <vt:lpstr>Invoice Processing Time Discovery Invoice Cycle Time Analysis</vt:lpstr>
      <vt:lpstr>Invoice Processing Time Discovery Invoice Cycle Time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Van Vaerenbergh</dc:creator>
  <cp:lastModifiedBy>Kaisa Välimäki</cp:lastModifiedBy>
  <cp:revision>84</cp:revision>
  <dcterms:created xsi:type="dcterms:W3CDTF">2025-01-22T14:35:08Z</dcterms:created>
  <dcterms:modified xsi:type="dcterms:W3CDTF">2025-09-16T07:00:06Z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b1e97fa-b66f-4aa1-9b90-3f31ca839e6c_Enabled">
    <vt:lpwstr>true</vt:lpwstr>
  </property>
  <property fmtid="{D5CDD505-2E9C-101B-9397-08002B2CF9AE}" pid="3" name="MSIP_Label_eb1e97fa-b66f-4aa1-9b90-3f31ca839e6c_SetDate">
    <vt:lpwstr>2025-01-22T14:45:24Z</vt:lpwstr>
  </property>
  <property fmtid="{D5CDD505-2E9C-101B-9397-08002B2CF9AE}" pid="4" name="MSIP_Label_eb1e97fa-b66f-4aa1-9b90-3f31ca839e6c_Method">
    <vt:lpwstr>Standard</vt:lpwstr>
  </property>
  <property fmtid="{D5CDD505-2E9C-101B-9397-08002B2CF9AE}" pid="5" name="MSIP_Label_eb1e97fa-b66f-4aa1-9b90-3f31ca839e6c_Name">
    <vt:lpwstr>Private</vt:lpwstr>
  </property>
  <property fmtid="{D5CDD505-2E9C-101B-9397-08002B2CF9AE}" pid="6" name="MSIP_Label_eb1e97fa-b66f-4aa1-9b90-3f31ca839e6c_SiteId">
    <vt:lpwstr>9737b55a-4455-48e4-8c47-a26a6ee65c97</vt:lpwstr>
  </property>
  <property fmtid="{D5CDD505-2E9C-101B-9397-08002B2CF9AE}" pid="7" name="MSIP_Label_eb1e97fa-b66f-4aa1-9b90-3f31ca839e6c_ActionId">
    <vt:lpwstr>3220a420-f597-4faf-9cbd-9d8c20cb35b8</vt:lpwstr>
  </property>
  <property fmtid="{D5CDD505-2E9C-101B-9397-08002B2CF9AE}" pid="8" name="MSIP_Label_eb1e97fa-b66f-4aa1-9b90-3f31ca839e6c_ContentBits">
    <vt:lpwstr>2</vt:lpwstr>
  </property>
  <property fmtid="{D5CDD505-2E9C-101B-9397-08002B2CF9AE}" pid="9" name="ClassificationContentMarkingFooterLocations">
    <vt:lpwstr>Office Theme:6</vt:lpwstr>
  </property>
  <property fmtid="{D5CDD505-2E9C-101B-9397-08002B2CF9AE}" pid="10" name="ClassificationContentMarkingFooterText">
    <vt:lpwstr>Classified as Private</vt:lpwstr>
  </property>
  <property fmtid="{D5CDD505-2E9C-101B-9397-08002B2CF9AE}" pid="11" name="ContentTypeId">
    <vt:lpwstr>0x01010072BA14B6F5C04C4388980EA7648E7B7F</vt:lpwstr>
  </property>
  <property fmtid="{D5CDD505-2E9C-101B-9397-08002B2CF9AE}" pid="12" name="MediaServiceImageTags">
    <vt:lpwstr/>
  </property>
</Properties>
</file>